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6" r:id="rId2"/>
    <p:sldId id="256" r:id="rId3"/>
    <p:sldId id="257" r:id="rId4"/>
    <p:sldId id="258" r:id="rId5"/>
    <p:sldId id="259" r:id="rId6"/>
    <p:sldId id="269" r:id="rId7"/>
    <p:sldId id="271" r:id="rId8"/>
    <p:sldId id="270" r:id="rId9"/>
    <p:sldId id="268" r:id="rId10"/>
    <p:sldId id="260" r:id="rId11"/>
    <p:sldId id="261" r:id="rId12"/>
    <p:sldId id="267" r:id="rId13"/>
    <p:sldId id="263" r:id="rId14"/>
    <p:sldId id="264" r:id="rId15"/>
    <p:sldId id="265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182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EF611-2CD1-43BA-AF52-2C275854351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62EC6-D289-4E4C-A517-48D70EB5B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2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62EC6-D289-4E4C-A517-48D70EB5B7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63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6.png"/><Relationship Id="rId7" Type="http://schemas.openxmlformats.org/officeDocument/2006/relationships/image" Target="../media/image1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10" Type="http://schemas.openxmlformats.org/officeDocument/2006/relationships/image" Target="../media/image21.jpg"/><Relationship Id="rId4" Type="http://schemas.microsoft.com/office/2007/relationships/hdphoto" Target="../media/hdphoto1.wdp"/><Relationship Id="rId9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.png"/><Relationship Id="rId7" Type="http://schemas.openxmlformats.org/officeDocument/2006/relationships/image" Target="../media/image2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jp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2.jpg"/><Relationship Id="rId5" Type="http://schemas.openxmlformats.org/officeDocument/2006/relationships/image" Target="../media/image29.jpg"/><Relationship Id="rId10" Type="http://schemas.openxmlformats.org/officeDocument/2006/relationships/image" Target="../media/image31.jpg"/><Relationship Id="rId4" Type="http://schemas.openxmlformats.org/officeDocument/2006/relationships/image" Target="../media/image28.jpg"/><Relationship Id="rId9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7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1.png"/><Relationship Id="rId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microsoft.com/office/2007/relationships/hdphoto" Target="../media/hdphoto1.wdp"/><Relationship Id="rId9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14.jpg"/><Relationship Id="rId7" Type="http://schemas.openxmlformats.org/officeDocument/2006/relationships/image" Target="../media/image4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pn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6.png"/><Relationship Id="rId7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2.jpg"/><Relationship Id="rId5" Type="http://schemas.openxmlformats.org/officeDocument/2006/relationships/image" Target="../media/image1.png"/><Relationship Id="rId10" Type="http://schemas.openxmlformats.org/officeDocument/2006/relationships/image" Target="../media/image51.jpg"/><Relationship Id="rId4" Type="http://schemas.microsoft.com/office/2007/relationships/hdphoto" Target="../media/hdphoto1.wdp"/><Relationship Id="rId9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5A8D2F-1601-3C24-B2DC-49FFB432A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CA795E9-EF90-73B7-E2B2-BD76AFD5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053725">
            <a:off x="9673070" y="2728821"/>
            <a:ext cx="1974154" cy="1760089"/>
          </a:xfrm>
          <a:prstGeom prst="rect">
            <a:avLst/>
          </a:prstGeom>
        </p:spPr>
      </p:pic>
      <p:pic>
        <p:nvPicPr>
          <p:cNvPr id="22" name="Picture 1" descr="01_контур.png">
            <a:extLst>
              <a:ext uri="{FF2B5EF4-FFF2-40B4-BE49-F238E27FC236}">
                <a16:creationId xmlns:a16="http://schemas.microsoft.com/office/drawing/2014/main" id="{040B2C7E-C29C-3E92-13D1-3F3459866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46964">
            <a:off x="9731328" y="3670886"/>
            <a:ext cx="2707878" cy="3135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7C7A117-19BA-732A-D4FC-90277FD7C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48587">
            <a:off x="9205336" y="3819931"/>
            <a:ext cx="1599043" cy="166766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4A41F24-03D0-4B50-1E6F-F73D85EE7E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930751">
            <a:off x="10393273" y="3281854"/>
            <a:ext cx="2298391" cy="231058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CA93BE2-A5B2-52DA-D096-7D64731C8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1710" y="2926043"/>
            <a:ext cx="2487102" cy="264756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F144240-24F1-67AC-A860-E7E1384B1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46473">
            <a:off x="11127237" y="5535628"/>
            <a:ext cx="1242376" cy="129569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000CBB5-32C1-A664-442C-9AFBF98AE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18576">
            <a:off x="9663890" y="4878744"/>
            <a:ext cx="1119771" cy="116782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E74E5F6-253A-8D18-387E-9E200EE8D5C7}"/>
              </a:ext>
            </a:extLst>
          </p:cNvPr>
          <p:cNvSpPr txBox="1"/>
          <p:nvPr/>
        </p:nvSpPr>
        <p:spPr>
          <a:xfrm>
            <a:off x="3342051" y="716351"/>
            <a:ext cx="5516239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3400" b="0" i="0" dirty="0">
                <a:solidFill>
                  <a:srgbClr val="414645"/>
                </a:solidFill>
                <a:latin typeface="Georgia"/>
              </a:rPr>
              <a:t>МЕДИЦИНСКИЙ ЦЕНТР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8C5DE5-0EA7-870D-2E33-CFEFC2B3CD08}"/>
              </a:ext>
            </a:extLst>
          </p:cNvPr>
          <p:cNvSpPr txBox="1"/>
          <p:nvPr/>
        </p:nvSpPr>
        <p:spPr>
          <a:xfrm>
            <a:off x="1181144" y="1455863"/>
            <a:ext cx="10414692" cy="1446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88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СВЯТОГО </a:t>
            </a:r>
            <a:r>
              <a:rPr lang="ru-RU" sz="34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 </a:t>
            </a:r>
            <a:r>
              <a:rPr lang="ru-RU" sz="88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ЛУКИ</a:t>
            </a:r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E0C97DB5-72A4-B480-B909-749881FCB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9C3826-1DDD-E42C-E39F-2DB57DFB1FA8}"/>
              </a:ext>
            </a:extLst>
          </p:cNvPr>
          <p:cNvSpPr txBox="1"/>
          <p:nvPr/>
        </p:nvSpPr>
        <p:spPr>
          <a:xfrm>
            <a:off x="896123" y="6394085"/>
            <a:ext cx="10609929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i="0" dirty="0" err="1">
                <a:solidFill>
                  <a:srgbClr val="414645"/>
                </a:solidFill>
                <a:latin typeface="Arial"/>
              </a:rPr>
              <a:t>Профессиональная</a:t>
            </a:r>
            <a:r>
              <a:rPr sz="2000" b="0" i="0" dirty="0">
                <a:solidFill>
                  <a:srgbClr val="414645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414645"/>
                </a:solidFill>
                <a:latin typeface="Arial"/>
              </a:rPr>
              <a:t>помощь</a:t>
            </a:r>
            <a:r>
              <a:rPr sz="2000" b="0" i="0" dirty="0">
                <a:solidFill>
                  <a:srgbClr val="414645"/>
                </a:solidFill>
                <a:latin typeface="Arial"/>
              </a:rPr>
              <a:t> • </a:t>
            </a:r>
            <a:r>
              <a:rPr lang="ru-RU" sz="2000" dirty="0">
                <a:solidFill>
                  <a:srgbClr val="414645"/>
                </a:solidFill>
                <a:latin typeface="Arial"/>
              </a:rPr>
              <a:t>В</a:t>
            </a:r>
            <a:r>
              <a:rPr sz="2000" b="0" i="0" dirty="0" err="1">
                <a:solidFill>
                  <a:srgbClr val="414645"/>
                </a:solidFill>
                <a:latin typeface="Arial"/>
              </a:rPr>
              <a:t>нимательное</a:t>
            </a:r>
            <a:r>
              <a:rPr sz="2000" b="0" i="0" dirty="0">
                <a:solidFill>
                  <a:srgbClr val="414645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414645"/>
                </a:solidFill>
                <a:latin typeface="Arial"/>
              </a:rPr>
              <a:t>отношение</a:t>
            </a:r>
            <a:r>
              <a:rPr sz="2000" b="0" i="0" dirty="0">
                <a:solidFill>
                  <a:srgbClr val="414645"/>
                </a:solidFill>
                <a:latin typeface="Arial"/>
              </a:rPr>
              <a:t> • </a:t>
            </a:r>
            <a:r>
              <a:rPr lang="ru-RU" sz="2000" dirty="0">
                <a:solidFill>
                  <a:srgbClr val="414645"/>
                </a:solidFill>
                <a:latin typeface="Arial"/>
              </a:rPr>
              <a:t>С</a:t>
            </a:r>
            <a:r>
              <a:rPr sz="2000" b="0" i="0" dirty="0" err="1">
                <a:solidFill>
                  <a:srgbClr val="414645"/>
                </a:solidFill>
                <a:latin typeface="Arial"/>
              </a:rPr>
              <a:t>овременная</a:t>
            </a:r>
            <a:r>
              <a:rPr sz="2000" b="0" i="0" dirty="0">
                <a:solidFill>
                  <a:srgbClr val="414645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414645"/>
                </a:solidFill>
                <a:latin typeface="Arial"/>
              </a:rPr>
              <a:t>диагностика</a:t>
            </a:r>
            <a:endParaRPr sz="2000" b="0" i="0" dirty="0">
              <a:solidFill>
                <a:srgbClr val="414645"/>
              </a:solidFill>
              <a:latin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DF332C-CA2F-A1BF-7BB2-95E33B06A4F2}"/>
              </a:ext>
            </a:extLst>
          </p:cNvPr>
          <p:cNvSpPr txBox="1"/>
          <p:nvPr/>
        </p:nvSpPr>
        <p:spPr>
          <a:xfrm>
            <a:off x="3531860" y="5687893"/>
            <a:ext cx="57132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 dirty="0" err="1">
                <a:solidFill>
                  <a:schemeClr val="accent6">
                    <a:lumMod val="75000"/>
                  </a:schemeClr>
                </a:solidFill>
                <a:latin typeface="Georgia"/>
              </a:rPr>
              <a:t>Медицина</a:t>
            </a:r>
            <a:r>
              <a:rPr sz="28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, </a:t>
            </a:r>
            <a:r>
              <a:rPr sz="2800" b="0" i="0" dirty="0" err="1">
                <a:solidFill>
                  <a:schemeClr val="accent6">
                    <a:lumMod val="75000"/>
                  </a:schemeClr>
                </a:solidFill>
                <a:latin typeface="Georgia"/>
              </a:rPr>
              <a:t>которой</a:t>
            </a:r>
            <a:r>
              <a:rPr sz="28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 </a:t>
            </a:r>
            <a:r>
              <a:rPr sz="2800" b="0" i="0" dirty="0" err="1">
                <a:solidFill>
                  <a:schemeClr val="accent6">
                    <a:lumMod val="75000"/>
                  </a:schemeClr>
                </a:solidFill>
                <a:latin typeface="Georgia"/>
              </a:rPr>
              <a:t>доверяют</a:t>
            </a:r>
            <a:r>
              <a:rPr lang="ru-RU" sz="28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!</a:t>
            </a:r>
            <a:endParaRPr sz="2800" b="0" i="0" dirty="0">
              <a:solidFill>
                <a:schemeClr val="accent6">
                  <a:lumMod val="75000"/>
                </a:scheme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898691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91476" y="1026758"/>
            <a:ext cx="1478924" cy="12959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9037" y="6119"/>
            <a:ext cx="91440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0" i="0" dirty="0" err="1">
                <a:solidFill>
                  <a:schemeClr val="bg1"/>
                </a:solidFill>
                <a:latin typeface="Georgia"/>
              </a:rPr>
              <a:t>Медицин</a:t>
            </a:r>
            <a:r>
              <a:rPr lang="ru-RU" sz="3600" b="0" i="0" dirty="0" err="1">
                <a:solidFill>
                  <a:schemeClr val="bg1"/>
                </a:solidFill>
                <a:latin typeface="Georgia"/>
              </a:rPr>
              <a:t>ский</a:t>
            </a:r>
            <a:r>
              <a:rPr lang="ru-RU" sz="3600" b="0" i="0" dirty="0">
                <a:solidFill>
                  <a:schemeClr val="bg1"/>
                </a:solidFill>
                <a:latin typeface="Georgia"/>
              </a:rPr>
              <a:t> центр «Святого Луки» </a:t>
            </a:r>
          </a:p>
          <a:p>
            <a:pPr algn="ctr"/>
            <a:r>
              <a:rPr lang="ru-RU" sz="3600" b="0" i="0" dirty="0">
                <a:solidFill>
                  <a:schemeClr val="bg1"/>
                </a:solidFill>
                <a:latin typeface="Georgia"/>
              </a:rPr>
              <a:t>был основан в 2018 году</a:t>
            </a:r>
            <a:endParaRPr sz="3600" b="0" i="0" dirty="0">
              <a:solidFill>
                <a:schemeClr val="bg1"/>
              </a:solidFill>
              <a:latin typeface="Georgi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998A6B-C359-B418-1C1A-C239F860E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24" y="2992371"/>
            <a:ext cx="6001983" cy="33826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1BA5FF-0CED-74D6-3B5B-4CC6003D7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383" y="1421620"/>
            <a:ext cx="5608716" cy="31415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932651-3B1A-1CD0-2C35-A5D8A00A5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142946">
            <a:off x="-600596" y="-486154"/>
            <a:ext cx="2247703" cy="20039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D6F768-427A-22A3-886A-0AFD81FB9052}"/>
              </a:ext>
            </a:extLst>
          </p:cNvPr>
          <p:cNvSpPr txBox="1"/>
          <p:nvPr/>
        </p:nvSpPr>
        <p:spPr>
          <a:xfrm>
            <a:off x="812751" y="1641701"/>
            <a:ext cx="5198674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0" i="0" dirty="0" err="1">
                <a:latin typeface="Monotype Corsiva" panose="03010101010201010101" pitchFamily="66" charset="0"/>
              </a:rPr>
              <a:t>За</a:t>
            </a:r>
            <a:r>
              <a:rPr sz="2800" b="0" i="0" dirty="0">
                <a:latin typeface="Monotype Corsiva" panose="03010101010201010101" pitchFamily="66" charset="0"/>
              </a:rPr>
              <a:t> </a:t>
            </a:r>
            <a:r>
              <a:rPr sz="2800" b="0" i="0" dirty="0" err="1">
                <a:latin typeface="Monotype Corsiva" panose="03010101010201010101" pitchFamily="66" charset="0"/>
              </a:rPr>
              <a:t>каждым</a:t>
            </a:r>
            <a:r>
              <a:rPr sz="2800" b="0" i="0" dirty="0">
                <a:latin typeface="Monotype Corsiva" panose="03010101010201010101" pitchFamily="66" charset="0"/>
              </a:rPr>
              <a:t> </a:t>
            </a:r>
            <a:r>
              <a:rPr sz="2800" b="0" i="0" dirty="0" err="1">
                <a:latin typeface="Monotype Corsiva" panose="03010101010201010101" pitchFamily="66" charset="0"/>
              </a:rPr>
              <a:t>приёмом</a:t>
            </a:r>
            <a:r>
              <a:rPr sz="2800" b="0" i="0" dirty="0">
                <a:latin typeface="Monotype Corsiva" panose="03010101010201010101" pitchFamily="66" charset="0"/>
              </a:rPr>
              <a:t> — </a:t>
            </a:r>
            <a:r>
              <a:rPr sz="2800" b="0" i="0" dirty="0" err="1">
                <a:latin typeface="Monotype Corsiva" panose="03010101010201010101" pitchFamily="66" charset="0"/>
              </a:rPr>
              <a:t>люди</a:t>
            </a:r>
            <a:r>
              <a:rPr sz="2800" b="0" i="0" dirty="0">
                <a:latin typeface="Monotype Corsiva" panose="03010101010201010101" pitchFamily="66" charset="0"/>
              </a:rPr>
              <a:t>, </a:t>
            </a:r>
            <a:r>
              <a:rPr sz="2800" b="0" i="0" dirty="0" err="1">
                <a:latin typeface="Monotype Corsiva" panose="03010101010201010101" pitchFamily="66" charset="0"/>
              </a:rPr>
              <a:t>которым</a:t>
            </a:r>
            <a:r>
              <a:rPr sz="2800" b="0" i="0" dirty="0">
                <a:latin typeface="Monotype Corsiva" panose="03010101010201010101" pitchFamily="66" charset="0"/>
              </a:rPr>
              <a:t> </a:t>
            </a:r>
            <a:r>
              <a:rPr sz="2800" b="0" i="0" dirty="0" err="1">
                <a:latin typeface="Monotype Corsiva" panose="03010101010201010101" pitchFamily="66" charset="0"/>
              </a:rPr>
              <a:t>важно</a:t>
            </a:r>
            <a:r>
              <a:rPr sz="2800" b="0" i="0" dirty="0">
                <a:latin typeface="Monotype Corsiva" panose="03010101010201010101" pitchFamily="66" charset="0"/>
              </a:rPr>
              <a:t> </a:t>
            </a:r>
            <a:r>
              <a:rPr sz="2800" b="0" i="0" dirty="0" err="1">
                <a:latin typeface="Monotype Corsiva" panose="03010101010201010101" pitchFamily="66" charset="0"/>
              </a:rPr>
              <a:t>помочь</a:t>
            </a:r>
            <a:r>
              <a:rPr lang="ru-RU" sz="2800" b="0" i="0" dirty="0">
                <a:latin typeface="Monotype Corsiva" panose="03010101010201010101" pitchFamily="66" charset="0"/>
              </a:rPr>
              <a:t>!</a:t>
            </a:r>
            <a:endParaRPr sz="2800" b="0" i="0" dirty="0">
              <a:latin typeface="Monotype Corsiva" panose="03010101010201010101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34D18-E1B1-117C-3008-FD8945DA8125}"/>
              </a:ext>
            </a:extLst>
          </p:cNvPr>
          <p:cNvSpPr txBox="1"/>
          <p:nvPr/>
        </p:nvSpPr>
        <p:spPr>
          <a:xfrm>
            <a:off x="6373463" y="5174770"/>
            <a:ext cx="5578555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2800" b="0" i="0" dirty="0">
                <a:latin typeface="Monotype Corsiva" panose="03010101010201010101" pitchFamily="66" charset="0"/>
              </a:rPr>
              <a:t>Адрес: </a:t>
            </a:r>
            <a:r>
              <a:rPr lang="ru-RU" sz="2800" b="0" i="0" dirty="0" err="1">
                <a:latin typeface="Monotype Corsiva" panose="03010101010201010101" pitchFamily="66" charset="0"/>
              </a:rPr>
              <a:t>г.Смоленск</a:t>
            </a:r>
            <a:r>
              <a:rPr lang="ru-RU" sz="2800" b="0" i="0" dirty="0">
                <a:latin typeface="Monotype Corsiva" panose="03010101010201010101" pitchFamily="66" charset="0"/>
              </a:rPr>
              <a:t>, </a:t>
            </a:r>
            <a:r>
              <a:rPr lang="ru-RU" sz="2800" b="0" i="0" dirty="0" err="1">
                <a:latin typeface="Monotype Corsiva" panose="03010101010201010101" pitchFamily="66" charset="0"/>
              </a:rPr>
              <a:t>ул.Николаева</a:t>
            </a:r>
            <a:r>
              <a:rPr lang="ru-RU" sz="2800" b="0" i="0" dirty="0">
                <a:latin typeface="Monotype Corsiva" panose="03010101010201010101" pitchFamily="66" charset="0"/>
              </a:rPr>
              <a:t>, д.42а</a:t>
            </a:r>
            <a:endParaRPr sz="2800" b="0" i="0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67388" y="167388"/>
            <a:ext cx="12287151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0" i="0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Пространство</a:t>
            </a:r>
            <a:r>
              <a:rPr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,</a:t>
            </a:r>
            <a:endParaRPr lang="ru-RU" sz="4000" b="0" i="0" dirty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4000" b="0" i="0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где</a:t>
            </a:r>
            <a:r>
              <a:rPr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4000" b="0" i="0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медицинская</a:t>
            </a:r>
            <a:r>
              <a:rPr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4000" b="0" i="0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помощь</a:t>
            </a:r>
            <a:r>
              <a:rPr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4000" b="0" i="0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начинается</a:t>
            </a:r>
            <a:r>
              <a:rPr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с </a:t>
            </a:r>
            <a:r>
              <a:rPr sz="4000" b="0" i="0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внимания</a:t>
            </a:r>
            <a:r>
              <a:rPr lang="ru-RU" sz="4000" b="0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!</a:t>
            </a:r>
            <a:endParaRPr sz="4000" b="0" i="0" dirty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9597" y="1824227"/>
            <a:ext cx="3429000" cy="4399676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556" y="3077462"/>
            <a:ext cx="2841082" cy="224676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Более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20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лет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развития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клиники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формирования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команды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,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для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которой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важны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качество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доверие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пациентов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1688" y="1847120"/>
            <a:ext cx="3429000" cy="4399676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4582668" y="3256212"/>
            <a:ext cx="3026664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60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сотрудников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работают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в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единой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системе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—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от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первичного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обращения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до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диагностики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наблюдения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93024" y="1824227"/>
            <a:ext cx="3429000" cy="4399675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07271" y="3295567"/>
            <a:ext cx="3026664" cy="16312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Мы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стремимся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сделать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путь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пациента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понятным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,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спокойным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максимально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20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комфортным</a:t>
            </a:r>
            <a:r>
              <a:rPr sz="2000" b="0" i="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22" name="Picture 1" descr="04_контур.png">
            <a:extLst>
              <a:ext uri="{FF2B5EF4-FFF2-40B4-BE49-F238E27FC236}">
                <a16:creationId xmlns:a16="http://schemas.microsoft.com/office/drawing/2014/main" id="{7F32A58F-DBAC-E6AF-35DD-4EA7B20E30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585" t="-2377" r="-1585" b="-2377"/>
          <a:stretch>
            <a:fillRect/>
          </a:stretch>
        </p:blipFill>
        <p:spPr>
          <a:xfrm rot="20598314">
            <a:off x="9758460" y="4460487"/>
            <a:ext cx="2985247" cy="3771146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07F28BBA-95D2-A6F3-3A3E-6F66819652D3}"/>
              </a:ext>
            </a:extLst>
          </p:cNvPr>
          <p:cNvSpPr/>
          <p:nvPr/>
        </p:nvSpPr>
        <p:spPr>
          <a:xfrm>
            <a:off x="1103534" y="2112914"/>
            <a:ext cx="1851421" cy="58240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498982" y="2147578"/>
            <a:ext cx="1051713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 dirty="0" err="1">
                <a:solidFill>
                  <a:srgbClr val="414645"/>
                </a:solidFill>
                <a:latin typeface="Georgia"/>
              </a:rPr>
              <a:t>Опыт</a:t>
            </a:r>
            <a:endParaRPr sz="24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601A101-3506-3D4D-376A-5D29A5253953}"/>
              </a:ext>
            </a:extLst>
          </p:cNvPr>
          <p:cNvSpPr/>
          <p:nvPr/>
        </p:nvSpPr>
        <p:spPr>
          <a:xfrm>
            <a:off x="5252022" y="2134054"/>
            <a:ext cx="1851421" cy="58240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6699D9DB-C01C-DAAE-A03D-5AEA28F287C8}"/>
              </a:ext>
            </a:extLst>
          </p:cNvPr>
          <p:cNvSpPr/>
          <p:nvPr/>
        </p:nvSpPr>
        <p:spPr>
          <a:xfrm>
            <a:off x="9092503" y="2116210"/>
            <a:ext cx="1851421" cy="58240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420707" y="2112914"/>
            <a:ext cx="1514053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 dirty="0" err="1">
                <a:solidFill>
                  <a:srgbClr val="414645"/>
                </a:solidFill>
                <a:latin typeface="Georgia"/>
              </a:rPr>
              <a:t>Команда</a:t>
            </a:r>
            <a:endParaRPr sz="24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51286" y="2112913"/>
            <a:ext cx="1338634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 dirty="0" err="1">
                <a:solidFill>
                  <a:srgbClr val="414645"/>
                </a:solidFill>
                <a:latin typeface="Georgia"/>
              </a:rPr>
              <a:t>Забота</a:t>
            </a:r>
            <a:endParaRPr sz="2400" b="0" i="0" dirty="0">
              <a:solidFill>
                <a:srgbClr val="414645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9" y="17077"/>
            <a:ext cx="2295037" cy="16734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16231" y="270930"/>
            <a:ext cx="3387989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0" i="0" dirty="0" err="1">
                <a:solidFill>
                  <a:srgbClr val="414645"/>
                </a:solidFill>
                <a:latin typeface="Georgia"/>
              </a:rPr>
              <a:t>Наша</a:t>
            </a:r>
            <a:r>
              <a:rPr sz="30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000" b="0" i="0" dirty="0" err="1">
                <a:solidFill>
                  <a:srgbClr val="414645"/>
                </a:solidFill>
                <a:latin typeface="Georgia"/>
              </a:rPr>
              <a:t>философия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5474" y="857188"/>
            <a:ext cx="919318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 dirty="0" err="1">
                <a:solidFill>
                  <a:srgbClr val="8C9086"/>
                </a:solidFill>
                <a:latin typeface="Arial"/>
              </a:rPr>
              <a:t>Три</a:t>
            </a:r>
            <a:r>
              <a:rPr sz="2400" b="0" i="0" dirty="0">
                <a:solidFill>
                  <a:srgbClr val="8C9086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8C9086"/>
                </a:solidFill>
                <a:latin typeface="Arial"/>
              </a:rPr>
              <a:t>принципа</a:t>
            </a:r>
            <a:r>
              <a:rPr sz="2400" b="0" i="0" dirty="0">
                <a:solidFill>
                  <a:srgbClr val="8C9086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8C9086"/>
                </a:solidFill>
                <a:latin typeface="Arial"/>
              </a:rPr>
              <a:t>на</a:t>
            </a:r>
            <a:r>
              <a:rPr sz="2400" b="0" i="0" dirty="0">
                <a:solidFill>
                  <a:srgbClr val="8C9086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8C9086"/>
                </a:solidFill>
                <a:latin typeface="Arial"/>
              </a:rPr>
              <a:t>которых</a:t>
            </a:r>
            <a:r>
              <a:rPr sz="2400" b="0" i="0" dirty="0">
                <a:solidFill>
                  <a:srgbClr val="8C9086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8C9086"/>
                </a:solidFill>
                <a:latin typeface="Arial"/>
              </a:rPr>
              <a:t>строится</a:t>
            </a:r>
            <a:r>
              <a:rPr sz="2400" b="0" i="0" dirty="0">
                <a:solidFill>
                  <a:srgbClr val="8C9086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8C9086"/>
                </a:solidFill>
                <a:latin typeface="Arial"/>
              </a:rPr>
              <a:t>отношение</a:t>
            </a:r>
            <a:r>
              <a:rPr sz="2400" b="0" i="0" dirty="0">
                <a:solidFill>
                  <a:srgbClr val="8C9086"/>
                </a:solidFill>
                <a:latin typeface="Arial"/>
              </a:rPr>
              <a:t> к </a:t>
            </a:r>
            <a:r>
              <a:rPr sz="2400" b="0" i="0" dirty="0" err="1">
                <a:solidFill>
                  <a:srgbClr val="8C9086"/>
                </a:solidFill>
                <a:latin typeface="Arial"/>
              </a:rPr>
              <a:t>пациенту</a:t>
            </a:r>
            <a:endParaRPr sz="2400" b="0" i="0" dirty="0">
              <a:solidFill>
                <a:srgbClr val="8C9086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1995474" y="1359541"/>
            <a:ext cx="8465213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4BEFD052-EECB-17FF-3F02-597C5EF5579A}"/>
              </a:ext>
            </a:extLst>
          </p:cNvPr>
          <p:cNvSpPr/>
          <p:nvPr/>
        </p:nvSpPr>
        <p:spPr>
          <a:xfrm>
            <a:off x="264425" y="1778669"/>
            <a:ext cx="3429000" cy="4399676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2828" y="1920038"/>
            <a:ext cx="2117862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 dirty="0">
                <a:solidFill>
                  <a:srgbClr val="414645"/>
                </a:solidFill>
                <a:latin typeface="Georgia"/>
              </a:rPr>
              <a:t>ЧЕЛОВЕЧНОСТЬ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828" y="2688102"/>
            <a:ext cx="2753751" cy="270843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Слушать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пациента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1700" dirty="0">
                <a:solidFill>
                  <a:srgbClr val="525857"/>
                </a:solidFill>
                <a:latin typeface="Georgia" panose="02040502050405020303" pitchFamily="18" charset="0"/>
              </a:rPr>
              <a:t>О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бъяснять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понятным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языком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1700" dirty="0">
                <a:solidFill>
                  <a:srgbClr val="525857"/>
                </a:solidFill>
                <a:latin typeface="Georgia" panose="02040502050405020303" pitchFamily="18" charset="0"/>
              </a:rPr>
              <a:t>З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амечать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не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только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симптомы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,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но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человека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9" name="Oval 6">
            <a:extLst>
              <a:ext uri="{FF2B5EF4-FFF2-40B4-BE49-F238E27FC236}">
                <a16:creationId xmlns:a16="http://schemas.microsoft.com/office/drawing/2014/main" id="{9BC8E8A1-6CA6-673C-168F-6AD0011C43C7}"/>
              </a:ext>
            </a:extLst>
          </p:cNvPr>
          <p:cNvSpPr/>
          <p:nvPr/>
        </p:nvSpPr>
        <p:spPr>
          <a:xfrm>
            <a:off x="665188" y="2804709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6">
            <a:extLst>
              <a:ext uri="{FF2B5EF4-FFF2-40B4-BE49-F238E27FC236}">
                <a16:creationId xmlns:a16="http://schemas.microsoft.com/office/drawing/2014/main" id="{3A3F0D96-673B-B340-F84A-3E13F4608AB7}"/>
              </a:ext>
            </a:extLst>
          </p:cNvPr>
          <p:cNvSpPr/>
          <p:nvPr/>
        </p:nvSpPr>
        <p:spPr>
          <a:xfrm>
            <a:off x="692686" y="3564322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6">
            <a:extLst>
              <a:ext uri="{FF2B5EF4-FFF2-40B4-BE49-F238E27FC236}">
                <a16:creationId xmlns:a16="http://schemas.microsoft.com/office/drawing/2014/main" id="{97C77340-4FAB-88F4-FDBA-C8DD5792886B}"/>
              </a:ext>
            </a:extLst>
          </p:cNvPr>
          <p:cNvSpPr/>
          <p:nvPr/>
        </p:nvSpPr>
        <p:spPr>
          <a:xfrm>
            <a:off x="692686" y="4582421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107B0A37-39AD-9D64-C9E4-70857AA0196A}"/>
              </a:ext>
            </a:extLst>
          </p:cNvPr>
          <p:cNvSpPr/>
          <p:nvPr/>
        </p:nvSpPr>
        <p:spPr>
          <a:xfrm>
            <a:off x="3994171" y="1778669"/>
            <a:ext cx="3429000" cy="4399676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84892" y="1897262"/>
            <a:ext cx="2790091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 dirty="0">
                <a:solidFill>
                  <a:srgbClr val="414645"/>
                </a:solidFill>
                <a:latin typeface="Georgia"/>
              </a:rPr>
              <a:t>ПРОФЕССИОНАЛИЗМ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6408" y="2701234"/>
            <a:ext cx="3246120" cy="24468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Опора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на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знания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1700" dirty="0">
                <a:solidFill>
                  <a:srgbClr val="525857"/>
                </a:solidFill>
                <a:latin typeface="Georgia" panose="02040502050405020303" pitchFamily="18" charset="0"/>
              </a:rPr>
              <a:t>О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пыт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специалистов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1700" dirty="0">
                <a:solidFill>
                  <a:srgbClr val="525857"/>
                </a:solidFill>
                <a:latin typeface="Georgia" panose="02040502050405020303" pitchFamily="18" charset="0"/>
              </a:rPr>
              <a:t>С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овременные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подходы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к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диагностике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лечению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23" name="Oval 6">
            <a:extLst>
              <a:ext uri="{FF2B5EF4-FFF2-40B4-BE49-F238E27FC236}">
                <a16:creationId xmlns:a16="http://schemas.microsoft.com/office/drawing/2014/main" id="{1FA76A93-9F0A-102E-0ABE-0D1F0F1AD860}"/>
              </a:ext>
            </a:extLst>
          </p:cNvPr>
          <p:cNvSpPr/>
          <p:nvPr/>
        </p:nvSpPr>
        <p:spPr>
          <a:xfrm>
            <a:off x="4249151" y="2811346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BCB043C3-139F-E9FE-F680-9B16D60AD014}"/>
              </a:ext>
            </a:extLst>
          </p:cNvPr>
          <p:cNvSpPr/>
          <p:nvPr/>
        </p:nvSpPr>
        <p:spPr>
          <a:xfrm>
            <a:off x="7759656" y="1757765"/>
            <a:ext cx="3429000" cy="4399676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68437" y="1920038"/>
            <a:ext cx="32461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 dirty="0">
                <a:solidFill>
                  <a:srgbClr val="414645"/>
                </a:solidFill>
                <a:latin typeface="Georgia"/>
              </a:rPr>
              <a:t>КОМПЛЕКСНОСТЬ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4220" y="2508440"/>
            <a:ext cx="3246120" cy="34932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Помогать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выстроить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lang="ru-RU"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                     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понятный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маршрут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: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к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онсультация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ctr"/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диагностика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l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ctr"/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рекомендации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ctr"/>
            <a:endParaRPr lang="ru-RU" sz="170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ctr"/>
            <a:endParaRPr lang="ru-RU"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  <a:p>
            <a:pPr algn="ctr"/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наблюдение</a:t>
            </a:r>
            <a:endParaRPr sz="1700" b="0" i="0" dirty="0">
              <a:solidFill>
                <a:srgbClr val="525857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03FA1C-AA98-935C-EF97-7E0AD1AF9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736009">
            <a:off x="9802925" y="5045266"/>
            <a:ext cx="2580337" cy="276446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E958FC9-096F-A490-FBF5-2896E78FB676}"/>
              </a:ext>
            </a:extLst>
          </p:cNvPr>
          <p:cNvSpPr/>
          <p:nvPr/>
        </p:nvSpPr>
        <p:spPr>
          <a:xfrm>
            <a:off x="4243960" y="3587941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B26811D5-E67F-230A-7442-48113ED0652A}"/>
              </a:ext>
            </a:extLst>
          </p:cNvPr>
          <p:cNvSpPr/>
          <p:nvPr/>
        </p:nvSpPr>
        <p:spPr>
          <a:xfrm>
            <a:off x="4243960" y="4606185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Oval 6">
            <a:extLst>
              <a:ext uri="{FF2B5EF4-FFF2-40B4-BE49-F238E27FC236}">
                <a16:creationId xmlns:a16="http://schemas.microsoft.com/office/drawing/2014/main" id="{6D5BAC68-BE31-3B40-FD07-3ACDBA8EDC2C}"/>
              </a:ext>
            </a:extLst>
          </p:cNvPr>
          <p:cNvSpPr/>
          <p:nvPr/>
        </p:nvSpPr>
        <p:spPr>
          <a:xfrm>
            <a:off x="8223765" y="2611821"/>
            <a:ext cx="167640" cy="170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CE418175-A645-7FA8-2C2F-3B36287BC9C7}"/>
              </a:ext>
            </a:extLst>
          </p:cNvPr>
          <p:cNvSpPr/>
          <p:nvPr/>
        </p:nvSpPr>
        <p:spPr>
          <a:xfrm flipH="1">
            <a:off x="9452143" y="3609846"/>
            <a:ext cx="150274" cy="347757"/>
          </a:xfrm>
          <a:prstGeom prst="downArrow">
            <a:avLst>
              <a:gd name="adj1" fmla="val 50000"/>
              <a:gd name="adj2" fmla="val 68046"/>
            </a:avLst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48539003-1DA8-08BF-C770-A7D425076215}"/>
              </a:ext>
            </a:extLst>
          </p:cNvPr>
          <p:cNvSpPr/>
          <p:nvPr/>
        </p:nvSpPr>
        <p:spPr>
          <a:xfrm flipH="1">
            <a:off x="9483788" y="5105387"/>
            <a:ext cx="150272" cy="265762"/>
          </a:xfrm>
          <a:prstGeom prst="downArrow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58ECCACD-41C3-9023-850A-F01F814A8409}"/>
              </a:ext>
            </a:extLst>
          </p:cNvPr>
          <p:cNvSpPr/>
          <p:nvPr/>
        </p:nvSpPr>
        <p:spPr>
          <a:xfrm flipH="1">
            <a:off x="9474156" y="4405020"/>
            <a:ext cx="150273" cy="303258"/>
          </a:xfrm>
          <a:prstGeom prst="downArrow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4897" y="-37694"/>
            <a:ext cx="9061083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3000" b="0" i="0" dirty="0">
                <a:solidFill>
                  <a:srgbClr val="414645"/>
                </a:solidFill>
                <a:latin typeface="Georgia"/>
              </a:rPr>
              <a:t>Основные направления нашей деятельности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4086" y="423106"/>
            <a:ext cx="763540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b="0" i="0" dirty="0">
                <a:solidFill>
                  <a:srgbClr val="8C9086"/>
                </a:solidFill>
                <a:latin typeface="Arial"/>
              </a:rPr>
              <a:t>Оказание многопрофильной медицинской помощи взрослым и детям</a:t>
            </a:r>
            <a:endParaRPr b="0" i="0" dirty="0">
              <a:solidFill>
                <a:srgbClr val="8C9086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1206569" y="935971"/>
            <a:ext cx="9210235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426685" y="1130796"/>
            <a:ext cx="8505359" cy="610571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502003" y="1052778"/>
            <a:ext cx="4268413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 dirty="0" err="1">
                <a:solidFill>
                  <a:schemeClr val="accent6">
                    <a:lumMod val="75000"/>
                  </a:schemeClr>
                </a:solidFill>
                <a:latin typeface="Georgia"/>
              </a:rPr>
              <a:t>Профильные</a:t>
            </a:r>
            <a:r>
              <a:rPr sz="2400" b="0" i="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 </a:t>
            </a:r>
            <a:r>
              <a:rPr sz="2400" b="0" i="0" dirty="0" err="1">
                <a:solidFill>
                  <a:schemeClr val="accent6">
                    <a:lumMod val="75000"/>
                  </a:schemeClr>
                </a:solidFill>
                <a:latin typeface="Georgia"/>
              </a:rPr>
              <a:t>специалисты</a:t>
            </a:r>
            <a:endParaRPr sz="2400" b="0" i="0" dirty="0">
              <a:solidFill>
                <a:schemeClr val="accent6">
                  <a:lumMod val="75000"/>
                </a:schemeClr>
              </a:solidFill>
              <a:latin typeface="Georgi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66102" y="1384117"/>
            <a:ext cx="8226523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 dirty="0" err="1">
                <a:solidFill>
                  <a:srgbClr val="525857"/>
                </a:solidFill>
                <a:latin typeface="Arial"/>
              </a:rPr>
              <a:t>Консультации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специалистов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и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формирование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индивидуального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маршрута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пациента</a:t>
            </a:r>
            <a:r>
              <a:rPr sz="1150" b="0" i="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21F5C7-E1C6-68CA-F3D8-D3F53449B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3" y="1950516"/>
            <a:ext cx="175070" cy="1750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08C1A-3999-EFA4-B3FA-BFB970E14B6C}"/>
              </a:ext>
            </a:extLst>
          </p:cNvPr>
          <p:cNvSpPr txBox="1"/>
          <p:nvPr/>
        </p:nvSpPr>
        <p:spPr>
          <a:xfrm>
            <a:off x="902909" y="1864424"/>
            <a:ext cx="114104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Терапевт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63C657-8485-6D31-2EC2-2F7445E0677A}"/>
              </a:ext>
            </a:extLst>
          </p:cNvPr>
          <p:cNvSpPr txBox="1"/>
          <p:nvPr/>
        </p:nvSpPr>
        <p:spPr>
          <a:xfrm>
            <a:off x="891590" y="3871542"/>
            <a:ext cx="1886759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Гастроэнтеролог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413138-21B7-9C4D-BB40-608BCDF87BD1}"/>
              </a:ext>
            </a:extLst>
          </p:cNvPr>
          <p:cNvSpPr txBox="1"/>
          <p:nvPr/>
        </p:nvSpPr>
        <p:spPr>
          <a:xfrm>
            <a:off x="897889" y="3500588"/>
            <a:ext cx="160375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Пульмонолог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7728E-3776-B184-76F6-5FA5CFF32151}"/>
              </a:ext>
            </a:extLst>
          </p:cNvPr>
          <p:cNvSpPr txBox="1"/>
          <p:nvPr/>
        </p:nvSpPr>
        <p:spPr>
          <a:xfrm>
            <a:off x="903659" y="4204489"/>
            <a:ext cx="166704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Эндокринолог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884160-B0AA-6AD7-CCFF-54D3153E9868}"/>
              </a:ext>
            </a:extLst>
          </p:cNvPr>
          <p:cNvSpPr txBox="1"/>
          <p:nvPr/>
        </p:nvSpPr>
        <p:spPr>
          <a:xfrm>
            <a:off x="888511" y="2527176"/>
            <a:ext cx="122378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Невролог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6420BC-0BB1-CAA6-9DE5-26CCA03DAF1B}"/>
              </a:ext>
            </a:extLst>
          </p:cNvPr>
          <p:cNvSpPr txBox="1"/>
          <p:nvPr/>
        </p:nvSpPr>
        <p:spPr>
          <a:xfrm>
            <a:off x="897889" y="3156437"/>
            <a:ext cx="1348074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Кардиолог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BF075C-A5B8-B274-437D-6506266D1D09}"/>
              </a:ext>
            </a:extLst>
          </p:cNvPr>
          <p:cNvSpPr txBox="1"/>
          <p:nvPr/>
        </p:nvSpPr>
        <p:spPr>
          <a:xfrm>
            <a:off x="902909" y="2847022"/>
            <a:ext cx="942013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Уролог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2E7BAB-2636-0741-42FF-8EFE5FF85698}"/>
              </a:ext>
            </a:extLst>
          </p:cNvPr>
          <p:cNvSpPr txBox="1"/>
          <p:nvPr/>
        </p:nvSpPr>
        <p:spPr>
          <a:xfrm>
            <a:off x="888511" y="4581341"/>
            <a:ext cx="299923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Хирург-флеболог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43" name="Picture 1" descr="01_контур.png">
            <a:extLst>
              <a:ext uri="{FF2B5EF4-FFF2-40B4-BE49-F238E27FC236}">
                <a16:creationId xmlns:a16="http://schemas.microsoft.com/office/drawing/2014/main" id="{5D8F9E7C-A3E9-D574-80A0-C4F3E1DC4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82669">
            <a:off x="13714" y="5173944"/>
            <a:ext cx="1749593" cy="202607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194F6444-4659-D556-1871-F0E5C1E90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96" y="2588206"/>
            <a:ext cx="175070" cy="17507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4EC695D-7216-A117-2796-FFA2700CA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96" y="2943065"/>
            <a:ext cx="175070" cy="17507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7CD1C6B-1BDC-3481-188C-04004A44C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96" y="3300483"/>
            <a:ext cx="175070" cy="17507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3512A2F-DCA0-EC66-7957-68890A79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25" y="3608896"/>
            <a:ext cx="175070" cy="17507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214BC35-0C6F-1D8E-ADEA-5FCED482D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75" y="3948125"/>
            <a:ext cx="175070" cy="17507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6A6BAAC-0416-2626-90A5-B706D0607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75" y="4318615"/>
            <a:ext cx="175070" cy="17507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B6E2FE6-4128-A8B3-AF36-1A3F66815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71" y="4678136"/>
            <a:ext cx="175070" cy="17507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C053AF1-6FB9-815D-F107-E0346375A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46" y="5013396"/>
            <a:ext cx="175070" cy="17507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94944D2-DA01-3F3B-2E05-FCD3248F7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46" y="5376443"/>
            <a:ext cx="175070" cy="17507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D52E0DA-BD3B-3FB9-05CB-BA0B1126C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473" y="2229813"/>
            <a:ext cx="3040546" cy="171030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873DEE4-317D-5674-9CC0-096638E05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258130" y="4413523"/>
            <a:ext cx="2999231" cy="168706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B87F592F-D3C7-0908-E2A3-B4B61A4B0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3785" y="3286956"/>
            <a:ext cx="2253981" cy="18139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A9B8C02E-73BC-85D5-9DD9-8443360DED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6170" y="1956206"/>
            <a:ext cx="3100388" cy="174396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EE8E57C-EF0A-171D-2DA2-E999F1DFF0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770414">
            <a:off x="10294141" y="-581692"/>
            <a:ext cx="2378963" cy="21210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E16476-42F6-8A7B-A2EC-3F111AC71F96}"/>
              </a:ext>
            </a:extLst>
          </p:cNvPr>
          <p:cNvSpPr txBox="1"/>
          <p:nvPr/>
        </p:nvSpPr>
        <p:spPr>
          <a:xfrm>
            <a:off x="906501" y="5317894"/>
            <a:ext cx="116364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Онколог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74F0D1-565A-F0C9-B380-D9D1F6188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96" y="2264192"/>
            <a:ext cx="175070" cy="1750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5FBC9D-285A-997F-63CC-35DCB29CC178}"/>
              </a:ext>
            </a:extLst>
          </p:cNvPr>
          <p:cNvSpPr txBox="1"/>
          <p:nvPr/>
        </p:nvSpPr>
        <p:spPr>
          <a:xfrm>
            <a:off x="888510" y="2171320"/>
            <a:ext cx="1472949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Дерматолог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FEE0A1-6370-0DDE-FF00-79A0659EF554}"/>
              </a:ext>
            </a:extLst>
          </p:cNvPr>
          <p:cNvSpPr txBox="1"/>
          <p:nvPr/>
        </p:nvSpPr>
        <p:spPr>
          <a:xfrm>
            <a:off x="888511" y="4944332"/>
            <a:ext cx="299923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Травматолог-ортопед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14B9FAC-F1E8-9F86-F804-7BEDC3A4F5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1861" y="4318615"/>
            <a:ext cx="3149885" cy="204808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3E794-77AC-E476-5E30-74465DFDE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>
            <a:extLst>
              <a:ext uri="{FF2B5EF4-FFF2-40B4-BE49-F238E27FC236}">
                <a16:creationId xmlns:a16="http://schemas.microsoft.com/office/drawing/2014/main" id="{796C133E-2007-FB06-93A0-7B037FE20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131977">
            <a:off x="9455346" y="4487587"/>
            <a:ext cx="2460295" cy="17939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445949-8FF9-4E87-AD65-3CE5AEB7ECF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5173" y="735534"/>
            <a:ext cx="175070" cy="1750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49DE87-EC99-F1A0-CB18-DA99BD46647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2838" y="1163022"/>
            <a:ext cx="175070" cy="1750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87CEB3C-A9B3-362B-67FE-DF3F4358E73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1310" y="1590510"/>
            <a:ext cx="175070" cy="1750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392365-97DB-A6C4-55F3-6EEBA3697DA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2027" y="2075181"/>
            <a:ext cx="175070" cy="1750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5D71D2-6FEC-7B8E-B019-DD54456F9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942584">
            <a:off x="-568961" y="-779013"/>
            <a:ext cx="2990748" cy="32041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26CE6B-8FF3-3D11-16D6-7DF4DFA3C7B2}"/>
              </a:ext>
            </a:extLst>
          </p:cNvPr>
          <p:cNvSpPr txBox="1"/>
          <p:nvPr/>
        </p:nvSpPr>
        <p:spPr>
          <a:xfrm>
            <a:off x="9209981" y="1073586"/>
            <a:ext cx="268247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Детский эндокринолог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17CEAB-B8BE-5F78-E044-CD2B1F2B10C8}"/>
              </a:ext>
            </a:extLst>
          </p:cNvPr>
          <p:cNvSpPr txBox="1"/>
          <p:nvPr/>
        </p:nvSpPr>
        <p:spPr>
          <a:xfrm>
            <a:off x="9225559" y="661607"/>
            <a:ext cx="111246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П</a:t>
            </a:r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едиатр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91C39F-1C4F-A1B3-A35C-2C5D6828F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2501" y="71263"/>
            <a:ext cx="2682472" cy="38286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5A9665-6E07-0A67-35F9-994C6563086F}"/>
              </a:ext>
            </a:extLst>
          </p:cNvPr>
          <p:cNvSpPr txBox="1"/>
          <p:nvPr/>
        </p:nvSpPr>
        <p:spPr>
          <a:xfrm>
            <a:off x="9225559" y="1509191"/>
            <a:ext cx="216449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Детский кардиолог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5E84EA9-030A-74A3-A0E0-2F2AB7DA35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3321" y="109152"/>
            <a:ext cx="3457255" cy="367322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E514832-97F1-003B-454E-227698E13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377" y="3994056"/>
            <a:ext cx="3995062" cy="275055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A68A6AF-CD19-D88F-C7E8-0890FA4AEF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1761" y="4017387"/>
            <a:ext cx="4848392" cy="272722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1123EFC-7054-F911-2DF4-FE09817839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309" y="2095619"/>
            <a:ext cx="1828871" cy="16867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225FC4E-CC1A-C9D9-7073-41B0B32421A7}"/>
              </a:ext>
            </a:extLst>
          </p:cNvPr>
          <p:cNvSpPr txBox="1"/>
          <p:nvPr/>
        </p:nvSpPr>
        <p:spPr>
          <a:xfrm>
            <a:off x="9209981" y="1973740"/>
            <a:ext cx="2512918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Детский ревматолог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2CDB9E48-BB33-7A33-64A5-3110C72106A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2027" y="2503900"/>
            <a:ext cx="175070" cy="17507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B7F34FF-CA22-D5A9-FD6E-80F1DDE5BF2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2027" y="2914997"/>
            <a:ext cx="175070" cy="17507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56357F6-99FB-F1BA-2165-513DCDE6F615}"/>
              </a:ext>
            </a:extLst>
          </p:cNvPr>
          <p:cNvSpPr txBox="1"/>
          <p:nvPr/>
        </p:nvSpPr>
        <p:spPr>
          <a:xfrm>
            <a:off x="9225559" y="2385719"/>
            <a:ext cx="116364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Психолог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963088B-678D-155E-50F2-FAD9040C0049}"/>
              </a:ext>
            </a:extLst>
          </p:cNvPr>
          <p:cNvSpPr txBox="1"/>
          <p:nvPr/>
        </p:nvSpPr>
        <p:spPr>
          <a:xfrm>
            <a:off x="9225559" y="2815819"/>
            <a:ext cx="1226628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Психиатр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21805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E85D91-E4B9-7947-31BB-A31E4372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54F8FF-8E46-0F61-45CC-D199E3B64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847" y="2114071"/>
            <a:ext cx="175070" cy="175070"/>
          </a:xfrm>
          <a:prstGeom prst="rect">
            <a:avLst/>
          </a:prstGeom>
        </p:spPr>
      </p:pic>
      <p:pic>
        <p:nvPicPr>
          <p:cNvPr id="43" name="Picture 1" descr="01_контур.png">
            <a:extLst>
              <a:ext uri="{FF2B5EF4-FFF2-40B4-BE49-F238E27FC236}">
                <a16:creationId xmlns:a16="http://schemas.microsoft.com/office/drawing/2014/main" id="{424C696D-5474-F417-6CCA-6E4E0F19D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06833">
            <a:off x="-203361" y="49076"/>
            <a:ext cx="1749593" cy="202607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826BDE3-C4F4-4090-CD4A-02C15E424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847" y="2946752"/>
            <a:ext cx="175070" cy="17507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4F361CC-FBF3-DD61-C701-B3023963D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847" y="3364310"/>
            <a:ext cx="175070" cy="17507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05C730A-6415-2546-D8E6-497A25FE1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75" y="4318615"/>
            <a:ext cx="175070" cy="17507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CB4F389-5B4C-A00B-9DDB-30BDE67FA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71" y="4678136"/>
            <a:ext cx="175070" cy="17507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DE67034-1F94-A399-F6BA-2AF38D0C9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46" y="5013396"/>
            <a:ext cx="175070" cy="17507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9B69862-DA16-0EC6-6131-15AED3489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46" y="5376443"/>
            <a:ext cx="175070" cy="1750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C4C5FA-F810-E179-7A15-A5CC73D6F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847" y="2529194"/>
            <a:ext cx="175070" cy="17507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2257AB9-8FF6-8CA3-1F69-9CE850367C6F}"/>
              </a:ext>
            </a:extLst>
          </p:cNvPr>
          <p:cNvSpPr txBox="1"/>
          <p:nvPr/>
        </p:nvSpPr>
        <p:spPr>
          <a:xfrm>
            <a:off x="2888547" y="126864"/>
            <a:ext cx="5776058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b="0" i="0" dirty="0">
                <a:solidFill>
                  <a:srgbClr val="8C9086"/>
                </a:solidFill>
                <a:latin typeface="Arial"/>
              </a:rPr>
              <a:t>Оказание гинекологической помощи женщинам</a:t>
            </a:r>
            <a:endParaRPr b="0" i="0" dirty="0">
              <a:solidFill>
                <a:srgbClr val="8C9086"/>
              </a:solidFill>
              <a:latin typeface="Arial"/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99D89B59-0EC0-BD8A-3A8F-20EC82056B13}"/>
              </a:ext>
            </a:extLst>
          </p:cNvPr>
          <p:cNvSpPr/>
          <p:nvPr/>
        </p:nvSpPr>
        <p:spPr>
          <a:xfrm flipV="1">
            <a:off x="1840384" y="506153"/>
            <a:ext cx="7543314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CC24CB73-EBC9-F61D-4000-45A3AF66C962}"/>
              </a:ext>
            </a:extLst>
          </p:cNvPr>
          <p:cNvSpPr/>
          <p:nvPr/>
        </p:nvSpPr>
        <p:spPr>
          <a:xfrm>
            <a:off x="1340528" y="702376"/>
            <a:ext cx="8518389" cy="879150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45DA1-9774-81DE-DA36-DCF831AFA735}"/>
              </a:ext>
            </a:extLst>
          </p:cNvPr>
          <p:cNvSpPr txBox="1"/>
          <p:nvPr/>
        </p:nvSpPr>
        <p:spPr>
          <a:xfrm>
            <a:off x="4596384" y="670972"/>
            <a:ext cx="299923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 dirty="0" err="1">
                <a:solidFill>
                  <a:schemeClr val="accent6">
                    <a:lumMod val="75000"/>
                  </a:schemeClr>
                </a:solidFill>
                <a:latin typeface="Georgia"/>
              </a:rPr>
              <a:t>Гинекология</a:t>
            </a:r>
            <a:endParaRPr sz="2400" b="0" i="0" dirty="0">
              <a:solidFill>
                <a:schemeClr val="accent6">
                  <a:lumMod val="75000"/>
                </a:schemeClr>
              </a:solidFill>
              <a:latin typeface="Georg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28D48A-DC82-FF0C-F3C0-4FBF31EBD43F}"/>
              </a:ext>
            </a:extLst>
          </p:cNvPr>
          <p:cNvSpPr txBox="1"/>
          <p:nvPr/>
        </p:nvSpPr>
        <p:spPr>
          <a:xfrm>
            <a:off x="1840383" y="1062113"/>
            <a:ext cx="7892249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 dirty="0" err="1">
                <a:solidFill>
                  <a:srgbClr val="525857"/>
                </a:solidFill>
                <a:latin typeface="Arial"/>
              </a:rPr>
              <a:t>Профилактика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диагностика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консультации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и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сопровождение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женского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здоровья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8807CA6-1A26-8880-A95B-8BD82CD02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02" y="1715211"/>
            <a:ext cx="4125595" cy="232064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218231-A8D7-7F84-0123-4CEA8E112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586" y="1722518"/>
            <a:ext cx="4125595" cy="22777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0308F38-07FC-CDFC-01DA-BE2CEE362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06" y="4176850"/>
            <a:ext cx="5583082" cy="232064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9629232-4936-6AD7-0D3B-D900B30E2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2538" y="4206500"/>
            <a:ext cx="2197466" cy="163269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91F7425-D3AE-DD60-B60D-72DD6F038F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138033" y="4220879"/>
            <a:ext cx="2902561" cy="163269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82F76B-EFF4-B730-BAB1-2552F5DA530E}"/>
              </a:ext>
            </a:extLst>
          </p:cNvPr>
          <p:cNvSpPr txBox="1"/>
          <p:nvPr/>
        </p:nvSpPr>
        <p:spPr>
          <a:xfrm>
            <a:off x="6925495" y="5887795"/>
            <a:ext cx="5169499" cy="9694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Гинекология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—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это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не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только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лечение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. </a:t>
            </a:r>
            <a:endParaRPr lang="ru-RU" sz="1900" b="0" i="0" dirty="0">
              <a:solidFill>
                <a:srgbClr val="414645"/>
              </a:solidFill>
              <a:latin typeface="Monotype Corsiva" panose="03010101010201010101" pitchFamily="66" charset="0"/>
            </a:endParaRPr>
          </a:p>
          <a:p>
            <a:pPr algn="ctr"/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Это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регулярная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профилактика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,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ранняя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диагностика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endParaRPr lang="ru-RU" sz="1900" b="0" i="0" dirty="0">
              <a:solidFill>
                <a:srgbClr val="414645"/>
              </a:solidFill>
              <a:latin typeface="Monotype Corsiva" panose="03010101010201010101" pitchFamily="66" charset="0"/>
            </a:endParaRPr>
          </a:p>
          <a:p>
            <a:pPr algn="ctr"/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и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возможность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вовремя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задать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врачу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важные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вопросы</a:t>
            </a:r>
            <a:r>
              <a:rPr sz="1900" b="0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A9396B-E9EB-87E6-B9C5-26D14DD1264A}"/>
              </a:ext>
            </a:extLst>
          </p:cNvPr>
          <p:cNvSpPr txBox="1"/>
          <p:nvPr/>
        </p:nvSpPr>
        <p:spPr>
          <a:xfrm>
            <a:off x="10046615" y="2024635"/>
            <a:ext cx="14986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Гинекологи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045528-3EAB-F20F-FF40-524986CDD230}"/>
              </a:ext>
            </a:extLst>
          </p:cNvPr>
          <p:cNvSpPr txBox="1"/>
          <p:nvPr/>
        </p:nvSpPr>
        <p:spPr>
          <a:xfrm>
            <a:off x="10046615" y="2454506"/>
            <a:ext cx="211857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УЗИ специалисты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CADBFB-648E-7912-0A52-7E102028AF54}"/>
              </a:ext>
            </a:extLst>
          </p:cNvPr>
          <p:cNvSpPr txBox="1"/>
          <p:nvPr/>
        </p:nvSpPr>
        <p:spPr>
          <a:xfrm>
            <a:off x="10046615" y="2869961"/>
            <a:ext cx="1155833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Генетик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A70DDB-4D0E-E3B0-04B7-52897F8CD603}"/>
              </a:ext>
            </a:extLst>
          </p:cNvPr>
          <p:cNvSpPr txBox="1"/>
          <p:nvPr/>
        </p:nvSpPr>
        <p:spPr>
          <a:xfrm>
            <a:off x="10085692" y="3299832"/>
            <a:ext cx="942013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КТГ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880103C6-B424-A917-7E3E-213B587646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930283">
            <a:off x="4888788" y="5183301"/>
            <a:ext cx="2621331" cy="233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17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EB938-332D-0035-F058-DE0AF8318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>
            <a:extLst>
              <a:ext uri="{FF2B5EF4-FFF2-40B4-BE49-F238E27FC236}">
                <a16:creationId xmlns:a16="http://schemas.microsoft.com/office/drawing/2014/main" id="{414BE845-E157-56E1-CB64-E7BCDD923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40382" cy="134194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72BA936-D83D-E4A2-6721-4A4DA855E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58" y="4460618"/>
            <a:ext cx="3557695" cy="22859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3B66202-7A00-CC96-615A-64CBB5B83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8119" y="1152514"/>
            <a:ext cx="2516348" cy="29575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FDDA4B80-D66F-FE8F-7559-C84F557F1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066" y="1152514"/>
            <a:ext cx="2541978" cy="29575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153639-1217-34D0-40B6-9D3088CB6A5A}"/>
              </a:ext>
            </a:extLst>
          </p:cNvPr>
          <p:cNvSpPr txBox="1"/>
          <p:nvPr/>
        </p:nvSpPr>
        <p:spPr>
          <a:xfrm>
            <a:off x="4460585" y="147833"/>
            <a:ext cx="4026378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b="0" i="0" dirty="0">
                <a:solidFill>
                  <a:srgbClr val="8C9086"/>
                </a:solidFill>
                <a:latin typeface="Arial"/>
              </a:rPr>
              <a:t>Оказание диагностической помощи</a:t>
            </a:r>
            <a:endParaRPr b="0" i="0" dirty="0">
              <a:solidFill>
                <a:srgbClr val="8C9086"/>
              </a:solidFill>
              <a:latin typeface="Arial"/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36659C4D-72CF-AFB5-976B-A51AF18F1B0A}"/>
              </a:ext>
            </a:extLst>
          </p:cNvPr>
          <p:cNvSpPr/>
          <p:nvPr/>
        </p:nvSpPr>
        <p:spPr>
          <a:xfrm flipV="1">
            <a:off x="3335517" y="482112"/>
            <a:ext cx="6021547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CFCACD-A97F-1B2B-5BCB-6869DDC6E76B}"/>
              </a:ext>
            </a:extLst>
          </p:cNvPr>
          <p:cNvSpPr txBox="1"/>
          <p:nvPr/>
        </p:nvSpPr>
        <p:spPr>
          <a:xfrm>
            <a:off x="2197135" y="578249"/>
            <a:ext cx="8096434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 dirty="0" err="1">
                <a:solidFill>
                  <a:srgbClr val="525857"/>
                </a:solidFill>
                <a:latin typeface="Arial"/>
              </a:rPr>
              <a:t>Исследования</a:t>
            </a:r>
            <a:r>
              <a:rPr sz="115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и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функциональная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диагностика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для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уточнения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состояния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25857"/>
                </a:solidFill>
                <a:latin typeface="Arial"/>
              </a:rPr>
              <a:t>здоровья</a:t>
            </a:r>
            <a:r>
              <a:rPr sz="1600" b="0" i="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34B584-9631-A642-5475-CC5CE7857388}"/>
              </a:ext>
            </a:extLst>
          </p:cNvPr>
          <p:cNvSpPr txBox="1"/>
          <p:nvPr/>
        </p:nvSpPr>
        <p:spPr>
          <a:xfrm>
            <a:off x="1080910" y="1164973"/>
            <a:ext cx="3379675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Лабораторные исследования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47BAD9-47C0-34A6-02CB-04B64DFCE5F6}"/>
              </a:ext>
            </a:extLst>
          </p:cNvPr>
          <p:cNvSpPr txBox="1"/>
          <p:nvPr/>
        </p:nvSpPr>
        <p:spPr>
          <a:xfrm>
            <a:off x="1068898" y="3945389"/>
            <a:ext cx="207909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УЗИ специалисты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A857C39-85BE-4EC1-59B6-040B51D0377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840" y="1254410"/>
            <a:ext cx="175070" cy="17507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FF5995-D0AB-85DA-D26C-41B9CC4577F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840" y="4029635"/>
            <a:ext cx="175070" cy="17507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8201E90-1A43-D443-D07F-1F7E553D376A}"/>
              </a:ext>
            </a:extLst>
          </p:cNvPr>
          <p:cNvSpPr txBox="1"/>
          <p:nvPr/>
        </p:nvSpPr>
        <p:spPr>
          <a:xfrm>
            <a:off x="1296139" y="1532390"/>
            <a:ext cx="3241124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Своя лаборатория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863BFA-F949-2E00-8EF6-E1DB63A1CF37}"/>
              </a:ext>
            </a:extLst>
          </p:cNvPr>
          <p:cNvSpPr txBox="1"/>
          <p:nvPr/>
        </p:nvSpPr>
        <p:spPr>
          <a:xfrm>
            <a:off x="1296138" y="1864897"/>
            <a:ext cx="232595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Лаборатория </a:t>
            </a:r>
            <a:r>
              <a:rPr lang="en-US" sz="1700" b="0" i="0" dirty="0">
                <a:solidFill>
                  <a:srgbClr val="414645"/>
                </a:solidFill>
                <a:latin typeface="Georgia"/>
              </a:rPr>
              <a:t>HELIX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D3FFD4-CA20-B5A7-E839-2355352C5180}"/>
              </a:ext>
            </a:extLst>
          </p:cNvPr>
          <p:cNvSpPr txBox="1"/>
          <p:nvPr/>
        </p:nvSpPr>
        <p:spPr>
          <a:xfrm>
            <a:off x="1296139" y="2194422"/>
            <a:ext cx="269881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Лаборатория СИТИЛАБ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38" name="Рисунок 37" descr="Маркеры-галочки">
            <a:extLst>
              <a:ext uri="{FF2B5EF4-FFF2-40B4-BE49-F238E27FC236}">
                <a16:creationId xmlns:a16="http://schemas.microsoft.com/office/drawing/2014/main" id="{43B37FB2-C533-1B84-D435-BFBB82B0C3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589" y="1628547"/>
            <a:ext cx="175070" cy="175070"/>
          </a:xfrm>
          <a:prstGeom prst="rect">
            <a:avLst/>
          </a:prstGeom>
        </p:spPr>
      </p:pic>
      <p:pic>
        <p:nvPicPr>
          <p:cNvPr id="39" name="Рисунок 38" descr="Маркеры-галочки">
            <a:extLst>
              <a:ext uri="{FF2B5EF4-FFF2-40B4-BE49-F238E27FC236}">
                <a16:creationId xmlns:a16="http://schemas.microsoft.com/office/drawing/2014/main" id="{5614196B-2E86-47FB-890D-B77B07994E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589" y="1949412"/>
            <a:ext cx="175070" cy="175070"/>
          </a:xfrm>
          <a:prstGeom prst="rect">
            <a:avLst/>
          </a:prstGeom>
        </p:spPr>
      </p:pic>
      <p:pic>
        <p:nvPicPr>
          <p:cNvPr id="40" name="Рисунок 39" descr="Маркеры-галочки">
            <a:extLst>
              <a:ext uri="{FF2B5EF4-FFF2-40B4-BE49-F238E27FC236}">
                <a16:creationId xmlns:a16="http://schemas.microsoft.com/office/drawing/2014/main" id="{D662A69B-8DD6-6EA2-1E31-3E6E82AE22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589" y="2269257"/>
            <a:ext cx="175070" cy="17507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0016F00-BA83-2CF4-975D-4044A51326B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373" y="2685790"/>
            <a:ext cx="175070" cy="17507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C138F72-2515-50CA-FE6C-DE964A49227A}"/>
              </a:ext>
            </a:extLst>
          </p:cNvPr>
          <p:cNvSpPr txBox="1"/>
          <p:nvPr/>
        </p:nvSpPr>
        <p:spPr>
          <a:xfrm>
            <a:off x="1062443" y="2596354"/>
            <a:ext cx="3379675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Генетические тестирования </a:t>
            </a:r>
          </a:p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(генетический паспорт для СВО, установление родства)</a:t>
            </a:r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 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46" name="Рисунок 45" descr="Маркеры-галочки">
            <a:extLst>
              <a:ext uri="{FF2B5EF4-FFF2-40B4-BE49-F238E27FC236}">
                <a16:creationId xmlns:a16="http://schemas.microsoft.com/office/drawing/2014/main" id="{F6E3EBDB-85B2-2367-BEED-D93836B73D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589" y="3577561"/>
            <a:ext cx="175070" cy="17507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3434BBD6-015C-5453-366E-A9202A1CE761}"/>
              </a:ext>
            </a:extLst>
          </p:cNvPr>
          <p:cNvSpPr txBox="1"/>
          <p:nvPr/>
        </p:nvSpPr>
        <p:spPr>
          <a:xfrm>
            <a:off x="1332659" y="3488124"/>
            <a:ext cx="3887604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Лаборатория «Медикал </a:t>
            </a:r>
            <a:r>
              <a:rPr lang="ru-RU" sz="1700" b="0" i="0" dirty="0" err="1">
                <a:solidFill>
                  <a:srgbClr val="414645"/>
                </a:solidFill>
                <a:latin typeface="Georgia"/>
              </a:rPr>
              <a:t>Геномикс</a:t>
            </a:r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»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0ABA57A-7A46-8E00-F52B-F4F572BED0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6834" y="4460618"/>
            <a:ext cx="4063899" cy="22859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EF12E66-B3AA-7F3D-DD30-59CA83975C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0214" y="4457654"/>
            <a:ext cx="2441559" cy="22859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5889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013F75-4469-D489-5F55-A7604FA56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53FB6A9-15A5-6927-44AA-ADE2461A1AF2}"/>
              </a:ext>
            </a:extLst>
          </p:cNvPr>
          <p:cNvSpPr txBox="1"/>
          <p:nvPr/>
        </p:nvSpPr>
        <p:spPr>
          <a:xfrm>
            <a:off x="8522304" y="728667"/>
            <a:ext cx="942013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ЭКГ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2D1D70-087A-0821-4F94-4FF72757DF9D}"/>
              </a:ext>
            </a:extLst>
          </p:cNvPr>
          <p:cNvSpPr txBox="1"/>
          <p:nvPr/>
        </p:nvSpPr>
        <p:spPr>
          <a:xfrm>
            <a:off x="8522304" y="1143655"/>
            <a:ext cx="174085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 err="1">
                <a:solidFill>
                  <a:srgbClr val="414645"/>
                </a:solidFill>
                <a:latin typeface="Georgia"/>
              </a:rPr>
              <a:t>Холтер</a:t>
            </a:r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 ЭКГ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535536D6-1DC5-87E5-0C50-DA84766851CA}"/>
              </a:ext>
            </a:extLst>
          </p:cNvPr>
          <p:cNvSpPr/>
          <p:nvPr/>
        </p:nvSpPr>
        <p:spPr>
          <a:xfrm>
            <a:off x="8266616" y="818103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8">
            <a:extLst>
              <a:ext uri="{FF2B5EF4-FFF2-40B4-BE49-F238E27FC236}">
                <a16:creationId xmlns:a16="http://schemas.microsoft.com/office/drawing/2014/main" id="{95216E72-43FE-EC37-BCD8-828823967AC5}"/>
              </a:ext>
            </a:extLst>
          </p:cNvPr>
          <p:cNvSpPr/>
          <p:nvPr/>
        </p:nvSpPr>
        <p:spPr>
          <a:xfrm>
            <a:off x="8266616" y="1262827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Oval 8">
            <a:extLst>
              <a:ext uri="{FF2B5EF4-FFF2-40B4-BE49-F238E27FC236}">
                <a16:creationId xmlns:a16="http://schemas.microsoft.com/office/drawing/2014/main" id="{F682AB6E-44F5-21FE-12A0-6B14B9ED14EE}"/>
              </a:ext>
            </a:extLst>
          </p:cNvPr>
          <p:cNvSpPr/>
          <p:nvPr/>
        </p:nvSpPr>
        <p:spPr>
          <a:xfrm>
            <a:off x="8266616" y="2758264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8">
            <a:extLst>
              <a:ext uri="{FF2B5EF4-FFF2-40B4-BE49-F238E27FC236}">
                <a16:creationId xmlns:a16="http://schemas.microsoft.com/office/drawing/2014/main" id="{EA63F343-91F5-BF22-F481-B3E872F5C5D0}"/>
              </a:ext>
            </a:extLst>
          </p:cNvPr>
          <p:cNvSpPr/>
          <p:nvPr/>
        </p:nvSpPr>
        <p:spPr>
          <a:xfrm>
            <a:off x="8266616" y="2240602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8">
            <a:extLst>
              <a:ext uri="{FF2B5EF4-FFF2-40B4-BE49-F238E27FC236}">
                <a16:creationId xmlns:a16="http://schemas.microsoft.com/office/drawing/2014/main" id="{F307C63E-0A1B-77A2-F0FC-367F9EB395B0}"/>
              </a:ext>
            </a:extLst>
          </p:cNvPr>
          <p:cNvSpPr/>
          <p:nvPr/>
        </p:nvSpPr>
        <p:spPr>
          <a:xfrm>
            <a:off x="8266616" y="1742995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67FEBD-5A2A-D0F5-071B-3BEE8288118A}"/>
              </a:ext>
            </a:extLst>
          </p:cNvPr>
          <p:cNvSpPr txBox="1"/>
          <p:nvPr/>
        </p:nvSpPr>
        <p:spPr>
          <a:xfrm>
            <a:off x="8522304" y="1634007"/>
            <a:ext cx="3379675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Суточное мониторирование АД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F899E5-C17C-0B65-9145-6A2681B0BF7F}"/>
              </a:ext>
            </a:extLst>
          </p:cNvPr>
          <p:cNvSpPr txBox="1"/>
          <p:nvPr/>
        </p:nvSpPr>
        <p:spPr>
          <a:xfrm>
            <a:off x="8522304" y="2151166"/>
            <a:ext cx="160768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Спирография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3C59E1F-26C8-53DD-6BA4-BF0B1E641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57" y="3897984"/>
            <a:ext cx="4022755" cy="22628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ECE3148-53B3-6504-7751-820386FF9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95" y="3203248"/>
            <a:ext cx="2445814" cy="29575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64491D0-3656-0C04-B182-B4F0DDC8B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29" y="1221868"/>
            <a:ext cx="4022755" cy="228664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9" name="TextBox 48"/>
          <p:cNvSpPr txBox="1"/>
          <p:nvPr/>
        </p:nvSpPr>
        <p:spPr>
          <a:xfrm>
            <a:off x="1846141" y="6326501"/>
            <a:ext cx="8930492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Результат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обследования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—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это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не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диагноз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сам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по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себе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, а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основа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для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грамотного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решения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 </a:t>
            </a:r>
            <a:r>
              <a:rPr sz="1900" b="1" i="0" dirty="0" err="1">
                <a:solidFill>
                  <a:srgbClr val="414645"/>
                </a:solidFill>
                <a:latin typeface="Monotype Corsiva" panose="03010101010201010101" pitchFamily="66" charset="0"/>
              </a:rPr>
              <a:t>врача</a:t>
            </a:r>
            <a:r>
              <a:rPr sz="1900" b="1" i="0" dirty="0">
                <a:solidFill>
                  <a:srgbClr val="414645"/>
                </a:solidFill>
                <a:latin typeface="Monotype Corsiva" panose="03010101010201010101" pitchFamily="66" charset="0"/>
              </a:rPr>
              <a:t>.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988A66A-A66F-80CC-6777-9D87DB9A4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93492">
            <a:off x="-372445" y="-400471"/>
            <a:ext cx="1933363" cy="172372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585B2E-0965-7686-C311-21F6A5A26B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8539" y="3835230"/>
            <a:ext cx="4172986" cy="234730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4298AD6-42F4-83EA-1AAB-3FD32F90F4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0389" y="270200"/>
            <a:ext cx="3228803" cy="273479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6EF17BC-7281-1706-8B46-BC0F25D47140}"/>
              </a:ext>
            </a:extLst>
          </p:cNvPr>
          <p:cNvSpPr txBox="1"/>
          <p:nvPr/>
        </p:nvSpPr>
        <p:spPr>
          <a:xfrm>
            <a:off x="8522304" y="2615848"/>
            <a:ext cx="2726273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b="0" i="0" dirty="0">
                <a:solidFill>
                  <a:srgbClr val="FF0000"/>
                </a:solidFill>
                <a:latin typeface="Georgia"/>
              </a:rPr>
              <a:t>Измерение</a:t>
            </a:r>
            <a:r>
              <a:rPr lang="ru-RU" sz="17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lang="ru-RU" sz="1700" b="0" i="0" dirty="0">
                <a:solidFill>
                  <a:srgbClr val="FF0000"/>
                </a:solidFill>
                <a:latin typeface="Georgia"/>
              </a:rPr>
              <a:t>окиси азота в выдыхаемом воздухе</a:t>
            </a:r>
          </a:p>
        </p:txBody>
      </p:sp>
    </p:spTree>
    <p:extLst>
      <p:ext uri="{BB962C8B-B14F-4D97-AF65-F5344CB8AC3E}">
        <p14:creationId xmlns:p14="http://schemas.microsoft.com/office/powerpoint/2010/main" val="46719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64" y="-3450"/>
            <a:ext cx="1864997" cy="13598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60084" y="71110"/>
            <a:ext cx="4071832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3000" b="0" i="0" dirty="0">
                <a:solidFill>
                  <a:srgbClr val="414645"/>
                </a:solidFill>
                <a:latin typeface="Georgia"/>
              </a:rPr>
              <a:t>Лечебные процедуры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3759338" y="561729"/>
            <a:ext cx="4625710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3C009F-C8F4-D209-8BCB-964EF059473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5049" y="801606"/>
            <a:ext cx="175070" cy="17507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BB078A2-E293-D370-99E9-11734C16E8D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5048" y="1221144"/>
            <a:ext cx="175070" cy="17507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ED1EA2F-92AF-69F1-9D8A-7C1A7203287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5048" y="1630216"/>
            <a:ext cx="175070" cy="17507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0AB2F2F-E0AD-E625-1978-E264B610267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5048" y="2045101"/>
            <a:ext cx="175070" cy="17507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D0797B7-63B8-13AE-D51F-EAA61F8DAF93}"/>
              </a:ext>
            </a:extLst>
          </p:cNvPr>
          <p:cNvSpPr txBox="1"/>
          <p:nvPr/>
        </p:nvSpPr>
        <p:spPr>
          <a:xfrm>
            <a:off x="8685675" y="3173625"/>
            <a:ext cx="14986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Уколы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8C88EF-A278-1EE5-F125-2E243EDCF6A1}"/>
              </a:ext>
            </a:extLst>
          </p:cNvPr>
          <p:cNvSpPr txBox="1"/>
          <p:nvPr/>
        </p:nvSpPr>
        <p:spPr>
          <a:xfrm>
            <a:off x="8685675" y="2773356"/>
            <a:ext cx="14986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Капельницы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103FD6-F088-054E-CD0D-51CD035FBCC8}"/>
              </a:ext>
            </a:extLst>
          </p:cNvPr>
          <p:cNvSpPr txBox="1"/>
          <p:nvPr/>
        </p:nvSpPr>
        <p:spPr>
          <a:xfrm>
            <a:off x="8626584" y="719729"/>
            <a:ext cx="14986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ЭВЛК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F2F260-2C63-26F2-6249-7C3EC2BC73B7}"/>
              </a:ext>
            </a:extLst>
          </p:cNvPr>
          <p:cNvSpPr txBox="1"/>
          <p:nvPr/>
        </p:nvSpPr>
        <p:spPr>
          <a:xfrm>
            <a:off x="8673954" y="1123629"/>
            <a:ext cx="309194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Удаление новообразований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08BE7E-D23F-833C-D182-A8137ABD84C5}"/>
              </a:ext>
            </a:extLst>
          </p:cNvPr>
          <p:cNvSpPr txBox="1"/>
          <p:nvPr/>
        </p:nvSpPr>
        <p:spPr>
          <a:xfrm>
            <a:off x="8685675" y="2354277"/>
            <a:ext cx="14986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ВЛОК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6D1C23-9AFC-D206-687D-5E14E3A8DC41}"/>
              </a:ext>
            </a:extLst>
          </p:cNvPr>
          <p:cNvSpPr txBox="1"/>
          <p:nvPr/>
        </p:nvSpPr>
        <p:spPr>
          <a:xfrm>
            <a:off x="8685675" y="1527529"/>
            <a:ext cx="173365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Озонотерапия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FC81614-DA0F-AC78-69F3-509CB2CE7C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5049" y="2448605"/>
            <a:ext cx="175070" cy="17507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DD60F12-0BED-5CFF-FBC2-D23872E9CA7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7213" y="2888279"/>
            <a:ext cx="175070" cy="17507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EF27EDB-7810-1289-02CD-CD0CBAB09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975" y="3950137"/>
            <a:ext cx="4505252" cy="25342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39249BE-D983-5FAD-2438-6ABF814762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785" y="920890"/>
            <a:ext cx="4814706" cy="27082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57837FE-6C97-097C-27C0-C0A002805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257353">
            <a:off x="10057348" y="4815066"/>
            <a:ext cx="2561611" cy="27444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37932-68DB-5E26-369E-A11570A36BC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5048" y="2880144"/>
            <a:ext cx="175070" cy="1750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65C294-A09C-8D2F-2916-6F35C4BEAE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7213" y="3265704"/>
            <a:ext cx="175070" cy="1750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A02008-9F04-E082-9EBC-46969A61EF93}"/>
              </a:ext>
            </a:extLst>
          </p:cNvPr>
          <p:cNvSpPr txBox="1"/>
          <p:nvPr/>
        </p:nvSpPr>
        <p:spPr>
          <a:xfrm>
            <a:off x="8685675" y="1919938"/>
            <a:ext cx="173365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Физиотерапия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E8AFF5-CA16-37C6-7AB3-FB778B4F39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284753" y="3942604"/>
            <a:ext cx="4550039" cy="25593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FFA2C6-9AA1-713F-F173-B8576E208E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577" y="1296849"/>
            <a:ext cx="2818528" cy="233231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46515" y="97905"/>
            <a:ext cx="369897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3000" b="0" i="0" dirty="0">
                <a:solidFill>
                  <a:srgbClr val="414645"/>
                </a:solidFill>
                <a:latin typeface="Georgia"/>
              </a:rPr>
              <a:t>Целевая аудитория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76279" y="629043"/>
            <a:ext cx="4239442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19">
            <a:extLst>
              <a:ext uri="{FF2B5EF4-FFF2-40B4-BE49-F238E27FC236}">
                <a16:creationId xmlns:a16="http://schemas.microsoft.com/office/drawing/2014/main" id="{0AC82DF2-EAC4-57A8-10C4-3A7D3B07C667}"/>
              </a:ext>
            </a:extLst>
          </p:cNvPr>
          <p:cNvSpPr/>
          <p:nvPr/>
        </p:nvSpPr>
        <p:spPr>
          <a:xfrm>
            <a:off x="6529329" y="1241032"/>
            <a:ext cx="2999232" cy="690519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37916D-663A-20CD-3DD7-04C6D9A1B232}"/>
              </a:ext>
            </a:extLst>
          </p:cNvPr>
          <p:cNvSpPr txBox="1"/>
          <p:nvPr/>
        </p:nvSpPr>
        <p:spPr>
          <a:xfrm>
            <a:off x="6640990" y="1384351"/>
            <a:ext cx="2775909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dirty="0">
                <a:solidFill>
                  <a:srgbClr val="414645"/>
                </a:solidFill>
                <a:latin typeface="Georgia"/>
              </a:rPr>
              <a:t>Корпоративные клиенты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25" name="Rounded Rectangle 19">
            <a:extLst>
              <a:ext uri="{FF2B5EF4-FFF2-40B4-BE49-F238E27FC236}">
                <a16:creationId xmlns:a16="http://schemas.microsoft.com/office/drawing/2014/main" id="{A0F5E5CD-EDB1-D512-2C75-8426BBFE0E9C}"/>
              </a:ext>
            </a:extLst>
          </p:cNvPr>
          <p:cNvSpPr/>
          <p:nvPr/>
        </p:nvSpPr>
        <p:spPr>
          <a:xfrm>
            <a:off x="2094943" y="1224911"/>
            <a:ext cx="2999232" cy="879390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BD5F5F-EB09-6780-E40F-A2FFA70E64A9}"/>
              </a:ext>
            </a:extLst>
          </p:cNvPr>
          <p:cNvSpPr txBox="1"/>
          <p:nvPr/>
        </p:nvSpPr>
        <p:spPr>
          <a:xfrm>
            <a:off x="2206604" y="1211976"/>
            <a:ext cx="2775909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dirty="0">
                <a:solidFill>
                  <a:srgbClr val="414645"/>
                </a:solidFill>
                <a:latin typeface="Georgia"/>
              </a:rPr>
              <a:t>Пациенты, нуждающиеся в медицинской помощи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6" name="Picture 1" descr="04_контур.png">
            <a:extLst>
              <a:ext uri="{FF2B5EF4-FFF2-40B4-BE49-F238E27FC236}">
                <a16:creationId xmlns:a16="http://schemas.microsoft.com/office/drawing/2014/main" id="{113C5631-DC54-C8B7-25A8-B2BF78CF00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585" t="-2377" r="-1585" b="-2377"/>
          <a:stretch>
            <a:fillRect/>
          </a:stretch>
        </p:blipFill>
        <p:spPr>
          <a:xfrm rot="20598314">
            <a:off x="10086934" y="4407222"/>
            <a:ext cx="2985247" cy="377114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6A6BFF8-9BEF-EAA2-5669-ACEB344DE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941" y="2377935"/>
            <a:ext cx="3584270" cy="201615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354CE8B-3FC9-9614-CF42-E88D99062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971" y="4679807"/>
            <a:ext cx="3314330" cy="186431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DD2445A-2E09-2108-1F4E-646D8ED90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53" y="4679807"/>
            <a:ext cx="3230873" cy="18173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7A1D552-B3CB-147B-0196-9E361AB16D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742" y="2390021"/>
            <a:ext cx="2698149" cy="20040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699E2A1-AE82-8100-36C8-D7DEE947E1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4179" y="2413396"/>
            <a:ext cx="2029474" cy="20019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DD13118-5775-BEAB-BAEA-3E3AE126A9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0499" y="2402107"/>
            <a:ext cx="2757856" cy="20161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B5299311-C5EF-B70B-E1C5-1D506E8B63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0046" y="4679806"/>
            <a:ext cx="3028568" cy="186431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BCF623-AD2D-4810-9D59-87FC07E3A7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7908" y="727133"/>
            <a:ext cx="402371" cy="3962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8408AC-A843-D27E-A794-56AD0FA160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703611">
            <a:off x="6975890" y="743282"/>
            <a:ext cx="402371" cy="3962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64EC9-E9D4-386D-CFCA-389113C2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>
            <a:extLst>
              <a:ext uri="{FF2B5EF4-FFF2-40B4-BE49-F238E27FC236}">
                <a16:creationId xmlns:a16="http://schemas.microsoft.com/office/drawing/2014/main" id="{C8F651D5-27FB-314B-1864-058DBA6D3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768780">
            <a:off x="10289556" y="386288"/>
            <a:ext cx="1995511" cy="14550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BA180C-E933-7D41-4BD2-4545249A2C0E}"/>
              </a:ext>
            </a:extLst>
          </p:cNvPr>
          <p:cNvSpPr txBox="1"/>
          <p:nvPr/>
        </p:nvSpPr>
        <p:spPr>
          <a:xfrm>
            <a:off x="3633956" y="45720"/>
            <a:ext cx="4924088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3000" b="0" i="0" dirty="0">
                <a:solidFill>
                  <a:srgbClr val="414645"/>
                </a:solidFill>
                <a:latin typeface="Georgia"/>
              </a:rPr>
              <a:t>Корпоративные клиенты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2022E2-4E57-A2E7-FB5D-A9A6FF3022AD}"/>
              </a:ext>
            </a:extLst>
          </p:cNvPr>
          <p:cNvSpPr/>
          <p:nvPr/>
        </p:nvSpPr>
        <p:spPr>
          <a:xfrm>
            <a:off x="3176755" y="599717"/>
            <a:ext cx="5514483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2FBCC9-AA83-2A64-D1BD-BB87A1BC10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124" y="2679940"/>
            <a:ext cx="175070" cy="1750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08711-2096-6464-34AB-BB6D113D5FA7}"/>
              </a:ext>
            </a:extLst>
          </p:cNvPr>
          <p:cNvSpPr txBox="1"/>
          <p:nvPr/>
        </p:nvSpPr>
        <p:spPr>
          <a:xfrm>
            <a:off x="1265738" y="2590504"/>
            <a:ext cx="3935319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Разработка комплексных программ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03CDC-7A31-B035-914E-497E64698B12}"/>
              </a:ext>
            </a:extLst>
          </p:cNvPr>
          <p:cNvSpPr txBox="1"/>
          <p:nvPr/>
        </p:nvSpPr>
        <p:spPr>
          <a:xfrm>
            <a:off x="1311383" y="3690236"/>
            <a:ext cx="309194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Чек-</a:t>
            </a:r>
            <a:r>
              <a:rPr lang="ru-RU" sz="1700" dirty="0" err="1">
                <a:solidFill>
                  <a:srgbClr val="414645"/>
                </a:solidFill>
                <a:latin typeface="Georgia"/>
              </a:rPr>
              <a:t>апы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38A79B-0B72-C622-036A-B5E419C4B6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124" y="3267741"/>
            <a:ext cx="175070" cy="1750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8E8717-C182-9104-4985-27509323780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6124" y="3776628"/>
            <a:ext cx="175070" cy="1750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EB33CF-7D71-A782-743B-87E60C935289}"/>
              </a:ext>
            </a:extLst>
          </p:cNvPr>
          <p:cNvSpPr txBox="1"/>
          <p:nvPr/>
        </p:nvSpPr>
        <p:spPr>
          <a:xfrm>
            <a:off x="1266994" y="3140370"/>
            <a:ext cx="309194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Индивидуальные услуги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9B0731-3C97-67C8-1580-6EB3A1B24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129225">
            <a:off x="-589492" y="4849837"/>
            <a:ext cx="2561611" cy="27444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656A0E-C800-ADB4-DA31-B002D04A3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8414" y="4530699"/>
            <a:ext cx="3314727" cy="22089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43F9D9D0-E1D5-9B64-673C-80F9480EDC80}"/>
              </a:ext>
            </a:extLst>
          </p:cNvPr>
          <p:cNvSpPr/>
          <p:nvPr/>
        </p:nvSpPr>
        <p:spPr>
          <a:xfrm rot="2716395">
            <a:off x="4067635" y="795571"/>
            <a:ext cx="142042" cy="479394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34087C7-6B68-7011-3670-3CF5023C7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7173200" y="771052"/>
            <a:ext cx="402371" cy="396274"/>
          </a:xfrm>
          <a:prstGeom prst="rect">
            <a:avLst/>
          </a:prstGeom>
        </p:spPr>
      </p:pic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9B1BD035-16A2-CFEE-8050-66E620880862}"/>
              </a:ext>
            </a:extLst>
          </p:cNvPr>
          <p:cNvSpPr/>
          <p:nvPr/>
        </p:nvSpPr>
        <p:spPr>
          <a:xfrm>
            <a:off x="2314179" y="1338219"/>
            <a:ext cx="2999232" cy="702419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6C9178-92A9-7E9D-C89E-5CAD246D22D4}"/>
              </a:ext>
            </a:extLst>
          </p:cNvPr>
          <p:cNvSpPr txBox="1"/>
          <p:nvPr/>
        </p:nvSpPr>
        <p:spPr>
          <a:xfrm>
            <a:off x="2755638" y="1443968"/>
            <a:ext cx="219579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Прямые договоры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8143E5CD-A57F-6049-B960-1AB64DFCECEA}"/>
              </a:ext>
            </a:extLst>
          </p:cNvPr>
          <p:cNvSpPr/>
          <p:nvPr/>
        </p:nvSpPr>
        <p:spPr>
          <a:xfrm>
            <a:off x="6674002" y="1362739"/>
            <a:ext cx="2999232" cy="677899"/>
          </a:xfrm>
          <a:prstGeom prst="roundRect">
            <a:avLst/>
          </a:prstGeom>
          <a:solidFill>
            <a:srgbClr val="EBF5F4"/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920F12-A1BE-9252-96DF-6B6F046EE1C6}"/>
              </a:ext>
            </a:extLst>
          </p:cNvPr>
          <p:cNvSpPr txBox="1"/>
          <p:nvPr/>
        </p:nvSpPr>
        <p:spPr>
          <a:xfrm>
            <a:off x="7572523" y="1503157"/>
            <a:ext cx="74865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700" dirty="0">
                <a:solidFill>
                  <a:srgbClr val="414645"/>
                </a:solidFill>
                <a:latin typeface="Georgia"/>
              </a:rPr>
              <a:t>ДМС</a:t>
            </a:r>
            <a:endParaRPr sz="17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769A8FF-CBDE-810D-A86B-CA7DB01900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4179" y="4520354"/>
            <a:ext cx="3338612" cy="22368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B93B937-662C-4B0A-79D8-333AB608B7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8803" y="2245021"/>
            <a:ext cx="2086583" cy="20582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6DAC118-42D9-B3C2-A8FE-4AD304305F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3132" y="2245021"/>
            <a:ext cx="3734971" cy="21009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A4B4A07-5CF5-0026-5B26-3251BBAE7F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6510" y="4530699"/>
            <a:ext cx="2251593" cy="217996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2451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190615" y="891539"/>
            <a:ext cx="3675000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21832" y="2442562"/>
            <a:ext cx="6492685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Профессиональная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компетентность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накопленная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практика</a:t>
            </a:r>
            <a:r>
              <a:rPr sz="1700" b="0" i="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1832" y="3501890"/>
            <a:ext cx="6031045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Спокойное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общение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и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уважение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к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вопросам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пациента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10735" y="4577157"/>
            <a:ext cx="6850011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Последовательность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на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каждом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этапе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медицинского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Georgia" panose="02040502050405020303" pitchFamily="18" charset="0"/>
              </a:rPr>
              <a:t>маршрута</a:t>
            </a:r>
            <a:r>
              <a:rPr sz="1700" dirty="0">
                <a:solidFill>
                  <a:srgbClr val="525857"/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2" name="Picture 1" descr="01_контур.png">
            <a:extLst>
              <a:ext uri="{FF2B5EF4-FFF2-40B4-BE49-F238E27FC236}">
                <a16:creationId xmlns:a16="http://schemas.microsoft.com/office/drawing/2014/main" id="{38319F22-1856-4BC4-BBCC-4D58B1A50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06833">
            <a:off x="10494230" y="4824259"/>
            <a:ext cx="1749593" cy="20260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90FC12-B0F2-5CA9-7001-6E2EB85AF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96163">
            <a:off x="-303866" y="-461051"/>
            <a:ext cx="1812865" cy="1942230"/>
          </a:xfrm>
          <a:prstGeom prst="rect">
            <a:avLst/>
          </a:prstGeom>
        </p:spPr>
      </p:pic>
      <p:sp>
        <p:nvSpPr>
          <p:cNvPr id="4" name="Rounded Rectangle 19">
            <a:extLst>
              <a:ext uri="{FF2B5EF4-FFF2-40B4-BE49-F238E27FC236}">
                <a16:creationId xmlns:a16="http://schemas.microsoft.com/office/drawing/2014/main" id="{17F5EEE7-D7AB-29BE-DA74-9F4B47C034D4}"/>
              </a:ext>
            </a:extLst>
          </p:cNvPr>
          <p:cNvSpPr/>
          <p:nvPr/>
        </p:nvSpPr>
        <p:spPr>
          <a:xfrm>
            <a:off x="970772" y="1205043"/>
            <a:ext cx="10559100" cy="70241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19">
            <a:extLst>
              <a:ext uri="{FF2B5EF4-FFF2-40B4-BE49-F238E27FC236}">
                <a16:creationId xmlns:a16="http://schemas.microsoft.com/office/drawing/2014/main" id="{6E6ADBC1-CF65-E628-2100-45FA96B684BA}"/>
              </a:ext>
            </a:extLst>
          </p:cNvPr>
          <p:cNvSpPr/>
          <p:nvPr/>
        </p:nvSpPr>
        <p:spPr>
          <a:xfrm>
            <a:off x="188204" y="4476491"/>
            <a:ext cx="2714794" cy="57066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7A943D30-244F-91E1-4BCF-32F63D1582D4}"/>
              </a:ext>
            </a:extLst>
          </p:cNvPr>
          <p:cNvSpPr/>
          <p:nvPr/>
        </p:nvSpPr>
        <p:spPr>
          <a:xfrm>
            <a:off x="188205" y="3418626"/>
            <a:ext cx="1773759" cy="5617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9">
            <a:extLst>
              <a:ext uri="{FF2B5EF4-FFF2-40B4-BE49-F238E27FC236}">
                <a16:creationId xmlns:a16="http://schemas.microsoft.com/office/drawing/2014/main" id="{3B984CAF-3E4E-BABD-06DD-F54FC197440E}"/>
              </a:ext>
            </a:extLst>
          </p:cNvPr>
          <p:cNvSpPr/>
          <p:nvPr/>
        </p:nvSpPr>
        <p:spPr>
          <a:xfrm>
            <a:off x="188204" y="2407112"/>
            <a:ext cx="1294365" cy="4060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0160">
            <a:solidFill>
              <a:srgbClr val="D2DE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287412" y="2448879"/>
            <a:ext cx="109594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 dirty="0">
                <a:solidFill>
                  <a:srgbClr val="8C9086"/>
                </a:solidFill>
                <a:latin typeface="Georgia" panose="02040502050405020303" pitchFamily="18" charset="0"/>
              </a:rPr>
              <a:t>ОПЫТ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7413" y="3547079"/>
            <a:ext cx="1745573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en-US"/>
            </a:defPPr>
            <a:lvl1pPr>
              <a:defRPr sz="1400" b="1" i="0">
                <a:solidFill>
                  <a:srgbClr val="8C9086"/>
                </a:solidFill>
                <a:latin typeface="Georgia" panose="02040502050405020303" pitchFamily="18" charset="0"/>
              </a:defRPr>
            </a:lvl1pPr>
          </a:lstStyle>
          <a:p>
            <a:r>
              <a:rPr sz="1700" dirty="0"/>
              <a:t>ВНИМАНИЕ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992" y="4607935"/>
            <a:ext cx="2714794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rgbClr val="8C9086"/>
                </a:solidFill>
                <a:latin typeface="Georgia" panose="02040502050405020303" pitchFamily="18" charset="0"/>
              </a:rPr>
              <a:t>ОТВЕТСТВЕННОСТЬ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DF958C-036C-6304-DDFA-E3791CD84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654" y="55608"/>
            <a:ext cx="2570691" cy="7832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0652" y="108304"/>
            <a:ext cx="1816904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0" i="0" dirty="0" err="1">
                <a:solidFill>
                  <a:srgbClr val="414645"/>
                </a:solidFill>
                <a:latin typeface="Georgia"/>
              </a:rPr>
              <a:t>Команда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4748" y="1214602"/>
            <a:ext cx="10763731" cy="677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0" i="0" dirty="0">
                <a:solidFill>
                  <a:srgbClr val="414645"/>
                </a:solidFill>
                <a:latin typeface="Georgia"/>
              </a:rPr>
              <a:t>В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медицине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особенно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ценны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не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только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знания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,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но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и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умение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слышать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пациента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,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работать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в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команде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и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сохранять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внимание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 к </a:t>
            </a:r>
            <a:r>
              <a:rPr sz="1900" b="0" i="0" dirty="0" err="1">
                <a:solidFill>
                  <a:srgbClr val="414645"/>
                </a:solidFill>
                <a:latin typeface="Georgia"/>
              </a:rPr>
              <a:t>деталям</a:t>
            </a:r>
            <a:r>
              <a:rPr sz="1900" b="0" i="0" dirty="0">
                <a:solidFill>
                  <a:srgbClr val="414645"/>
                </a:solidFill>
                <a:latin typeface="Georgia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293741" y="404608"/>
            <a:ext cx="2195577" cy="16009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32" y="566928"/>
            <a:ext cx="713232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0" i="0" dirty="0" err="1">
                <a:solidFill>
                  <a:srgbClr val="414645"/>
                </a:solidFill>
                <a:latin typeface="Georgia"/>
              </a:rPr>
              <a:t>Почему</a:t>
            </a:r>
            <a:r>
              <a:rPr sz="30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000" b="0" i="0" dirty="0" err="1">
                <a:solidFill>
                  <a:srgbClr val="414645"/>
                </a:solidFill>
                <a:latin typeface="Georgia"/>
              </a:rPr>
              <a:t>пациенты</a:t>
            </a:r>
            <a:r>
              <a:rPr sz="30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000" b="0" i="0" dirty="0" err="1">
                <a:solidFill>
                  <a:srgbClr val="414645"/>
                </a:solidFill>
                <a:latin typeface="Georgia"/>
              </a:rPr>
              <a:t>выбирают</a:t>
            </a:r>
            <a:r>
              <a:rPr sz="30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000" b="0" i="0" dirty="0" err="1">
                <a:solidFill>
                  <a:srgbClr val="414645"/>
                </a:solidFill>
                <a:latin typeface="Georgia"/>
              </a:rPr>
              <a:t>нас</a:t>
            </a:r>
            <a:r>
              <a:rPr lang="ru-RU" sz="3000" b="0" i="0" dirty="0">
                <a:solidFill>
                  <a:srgbClr val="414645"/>
                </a:solidFill>
                <a:latin typeface="Georgia"/>
              </a:rPr>
              <a:t>?</a:t>
            </a:r>
            <a:endParaRPr sz="3000" b="0" i="0" dirty="0">
              <a:solidFill>
                <a:srgbClr val="414645"/>
              </a:solidFill>
              <a:latin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9808" y="1458342"/>
            <a:ext cx="854511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Не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просто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медицинская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услуга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—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понятный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маршрут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и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человеческое</a:t>
            </a:r>
            <a:r>
              <a:rPr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 </a:t>
            </a:r>
            <a:r>
              <a:rPr sz="1700" b="0" i="0" dirty="0" err="1">
                <a:solidFill>
                  <a:srgbClr val="8C9086"/>
                </a:solidFill>
                <a:latin typeface="Georgia" panose="02040502050405020303" pitchFamily="18" charset="0"/>
              </a:rPr>
              <a:t>отношение</a:t>
            </a:r>
            <a:r>
              <a:rPr lang="ru-RU" sz="1700" b="0" i="0" dirty="0">
                <a:solidFill>
                  <a:srgbClr val="8C9086"/>
                </a:solidFill>
                <a:latin typeface="Georgia" panose="02040502050405020303" pitchFamily="18" charset="0"/>
              </a:rPr>
              <a:t>!</a:t>
            </a:r>
            <a:endParaRPr sz="1700" b="0" i="0" dirty="0">
              <a:solidFill>
                <a:srgbClr val="8C9086"/>
              </a:solidFill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808" y="1106423"/>
            <a:ext cx="6449982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2148840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8C9086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1328" y="2624328"/>
            <a:ext cx="4114800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 dirty="0" err="1">
                <a:solidFill>
                  <a:srgbClr val="525857"/>
                </a:solidFill>
                <a:latin typeface="Arial"/>
              </a:rPr>
              <a:t>Объясняем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Arial"/>
              </a:rPr>
              <a:t>результаты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 и </a:t>
            </a:r>
            <a:r>
              <a:rPr sz="1700" b="0" i="0" dirty="0" err="1">
                <a:solidFill>
                  <a:srgbClr val="525857"/>
                </a:solidFill>
                <a:latin typeface="Arial"/>
              </a:rPr>
              <a:t>следующие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Arial"/>
              </a:rPr>
              <a:t>шаги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Arial"/>
              </a:rPr>
              <a:t>без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Arial"/>
              </a:rPr>
              <a:t>лишней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525857"/>
                </a:solidFill>
                <a:latin typeface="Arial"/>
              </a:rPr>
              <a:t>сложности</a:t>
            </a:r>
            <a:r>
              <a:rPr sz="1700" b="0" i="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1928" y="2148840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8C9086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3448" y="2624328"/>
            <a:ext cx="4114800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dirty="0" err="1">
                <a:solidFill>
                  <a:srgbClr val="525857"/>
                </a:solidFill>
                <a:latin typeface="Arial"/>
              </a:rPr>
              <a:t>Стараемся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увидеть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за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обращением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конкретного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человека</a:t>
            </a:r>
            <a:r>
              <a:rPr sz="1700" dirty="0">
                <a:solidFill>
                  <a:srgbClr val="525857"/>
                </a:solidFill>
                <a:latin typeface="Arial"/>
              </a:rPr>
              <a:t> и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его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задачу</a:t>
            </a:r>
            <a:r>
              <a:rPr sz="170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977639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8C9086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1328" y="4453127"/>
            <a:ext cx="4114800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dirty="0" err="1">
                <a:solidFill>
                  <a:srgbClr val="525857"/>
                </a:solidFill>
                <a:latin typeface="Arial"/>
              </a:rPr>
              <a:t>Диагностика</a:t>
            </a:r>
            <a:r>
              <a:rPr sz="1700" dirty="0">
                <a:solidFill>
                  <a:srgbClr val="525857"/>
                </a:solidFill>
                <a:latin typeface="Arial"/>
              </a:rPr>
              <a:t> и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рекомендации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выстраиваются</a:t>
            </a:r>
            <a:r>
              <a:rPr sz="1700" dirty="0">
                <a:solidFill>
                  <a:srgbClr val="525857"/>
                </a:solidFill>
                <a:latin typeface="Arial"/>
              </a:rPr>
              <a:t> в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логичный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маршрут</a:t>
            </a:r>
            <a:r>
              <a:rPr sz="170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1928" y="3977639"/>
            <a:ext cx="594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8C9086"/>
                </a:solidFill>
                <a:latin typeface="Arial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13448" y="4453127"/>
            <a:ext cx="4114800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dirty="0" err="1">
                <a:solidFill>
                  <a:srgbClr val="525857"/>
                </a:solidFill>
                <a:latin typeface="Arial"/>
              </a:rPr>
              <a:t>Возможность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решать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разные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задачи</a:t>
            </a:r>
            <a:r>
              <a:rPr sz="1700" dirty="0">
                <a:solidFill>
                  <a:srgbClr val="525857"/>
                </a:solidFill>
                <a:latin typeface="Arial"/>
              </a:rPr>
              <a:t> в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рамках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одного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700" dirty="0" err="1">
                <a:solidFill>
                  <a:srgbClr val="525857"/>
                </a:solidFill>
                <a:latin typeface="Arial"/>
              </a:rPr>
              <a:t>медицинского</a:t>
            </a:r>
            <a:r>
              <a:rPr sz="1700" dirty="0">
                <a:solidFill>
                  <a:srgbClr val="52585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525857"/>
                </a:solidFill>
                <a:latin typeface="Arial"/>
              </a:rPr>
              <a:t>центра</a:t>
            </a:r>
            <a:r>
              <a:rPr sz="1250" b="0" i="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EFD575-A0BA-1605-26A2-80EA8F154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446" y="2118485"/>
            <a:ext cx="1311042" cy="5058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50446" y="2121408"/>
            <a:ext cx="1920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i="0" dirty="0" err="1">
                <a:solidFill>
                  <a:srgbClr val="414645"/>
                </a:solidFill>
                <a:latin typeface="Georgia"/>
              </a:rPr>
              <a:t>Понятно</a:t>
            </a:r>
            <a:endParaRPr sz="19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50AAE5C-353F-DE0D-2B78-8F78CF42C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328" y="3888184"/>
            <a:ext cx="2167394" cy="5058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81327" y="3950207"/>
            <a:ext cx="2407091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i="0" dirty="0" err="1">
                <a:solidFill>
                  <a:srgbClr val="414645"/>
                </a:solidFill>
                <a:latin typeface="Georgia"/>
              </a:rPr>
              <a:t>Последовательно</a:t>
            </a:r>
            <a:endParaRPr sz="19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B634166-59F7-E0D2-0A91-7789B19A5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451" y="2095843"/>
            <a:ext cx="1615153" cy="5058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13448" y="2121408"/>
            <a:ext cx="1920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i="0" dirty="0" err="1">
                <a:solidFill>
                  <a:srgbClr val="414645"/>
                </a:solidFill>
                <a:latin typeface="Georgia"/>
              </a:rPr>
              <a:t>Внимательно</a:t>
            </a:r>
            <a:endParaRPr sz="19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264C3F5-A8BD-4A64-A9BD-A862ABB1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422" y="3901564"/>
            <a:ext cx="1610183" cy="5058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13448" y="3950207"/>
            <a:ext cx="1920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i="0" dirty="0" err="1">
                <a:solidFill>
                  <a:srgbClr val="414645"/>
                </a:solidFill>
                <a:latin typeface="Georgia"/>
              </a:rPr>
              <a:t>Комплексно</a:t>
            </a:r>
            <a:endParaRPr sz="1900" b="0" i="0" dirty="0">
              <a:solidFill>
                <a:srgbClr val="414645"/>
              </a:solidFill>
              <a:latin typeface="Georgia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9654542-85FE-6CFB-5C24-F8D58D4C1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48323">
            <a:off x="-666056" y="5061345"/>
            <a:ext cx="2758576" cy="245945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7326AC-DF14-F2AA-D1D7-4E60146BD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763" y="1956537"/>
            <a:ext cx="5453516" cy="3880192"/>
          </a:xfrm>
          <a:prstGeom prst="rect">
            <a:avLst/>
          </a:prstGeom>
        </p:spPr>
      </p:pic>
      <p:pic>
        <p:nvPicPr>
          <p:cNvPr id="14" name="Picture 1" descr="04_контур.png">
            <a:extLst>
              <a:ext uri="{FF2B5EF4-FFF2-40B4-BE49-F238E27FC236}">
                <a16:creationId xmlns:a16="http://schemas.microsoft.com/office/drawing/2014/main" id="{A495E0F7-B6AE-D468-5737-827E03410A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585" t="-2377" r="-1585" b="-2377"/>
          <a:stretch>
            <a:fillRect/>
          </a:stretch>
        </p:blipFill>
        <p:spPr>
          <a:xfrm rot="20598314">
            <a:off x="9483253" y="4265179"/>
            <a:ext cx="2985247" cy="377114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C31A688-5F73-BB0E-322E-0FECE5720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459" y="170211"/>
            <a:ext cx="6153081" cy="7864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B6ED380-786B-CEDA-F460-E3104B736DF6}"/>
              </a:ext>
            </a:extLst>
          </p:cNvPr>
          <p:cNvSpPr txBox="1"/>
          <p:nvPr/>
        </p:nvSpPr>
        <p:spPr>
          <a:xfrm>
            <a:off x="3250024" y="378771"/>
            <a:ext cx="569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dirty="0">
                <a:solidFill>
                  <a:srgbClr val="414645"/>
                </a:solidFill>
                <a:latin typeface="Georgia"/>
              </a:rPr>
              <a:t>Сотрудничество с торгово-промышленной палатой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5C21C65-3629-5243-B77B-B3AC57C87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55212">
            <a:off x="-1267864" y="-1132674"/>
            <a:ext cx="3737172" cy="3761558"/>
          </a:xfrm>
          <a:prstGeom prst="rect">
            <a:avLst/>
          </a:prstGeom>
        </p:spPr>
      </p:pic>
      <p:sp>
        <p:nvSpPr>
          <p:cNvPr id="20" name="Rectangle 6">
            <a:extLst>
              <a:ext uri="{FF2B5EF4-FFF2-40B4-BE49-F238E27FC236}">
                <a16:creationId xmlns:a16="http://schemas.microsoft.com/office/drawing/2014/main" id="{F24AB68E-309F-E8A5-F3E7-D352CAA5E58C}"/>
              </a:ext>
            </a:extLst>
          </p:cNvPr>
          <p:cNvSpPr/>
          <p:nvPr/>
        </p:nvSpPr>
        <p:spPr>
          <a:xfrm flipV="1">
            <a:off x="2497247" y="1021271"/>
            <a:ext cx="7197505" cy="45719"/>
          </a:xfrm>
          <a:prstGeom prst="rect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7BA9C9-A207-BBA6-A4BB-760770337D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8746" y="1613980"/>
            <a:ext cx="262151" cy="262151"/>
          </a:xfrm>
          <a:prstGeom prst="rect">
            <a:avLst/>
          </a:prstGeom>
        </p:spPr>
      </p:pic>
      <p:sp>
        <p:nvSpPr>
          <p:cNvPr id="22" name="Oval 8">
            <a:extLst>
              <a:ext uri="{FF2B5EF4-FFF2-40B4-BE49-F238E27FC236}">
                <a16:creationId xmlns:a16="http://schemas.microsoft.com/office/drawing/2014/main" id="{6D8F1738-893C-563B-4793-CCDACBAAA0D3}"/>
              </a:ext>
            </a:extLst>
          </p:cNvPr>
          <p:cNvSpPr/>
          <p:nvPr/>
        </p:nvSpPr>
        <p:spPr>
          <a:xfrm>
            <a:off x="7502286" y="2403893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B25446-E890-6490-AD7E-4355F16CDF41}"/>
              </a:ext>
            </a:extLst>
          </p:cNvPr>
          <p:cNvSpPr txBox="1"/>
          <p:nvPr/>
        </p:nvSpPr>
        <p:spPr>
          <a:xfrm>
            <a:off x="7849018" y="1517975"/>
            <a:ext cx="3313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dirty="0">
                <a:solidFill>
                  <a:srgbClr val="414645"/>
                </a:solidFill>
                <a:latin typeface="Georgia"/>
              </a:rPr>
              <a:t>Юридические консультации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B9E11B-1D80-9702-E147-55617C6366E5}"/>
              </a:ext>
            </a:extLst>
          </p:cNvPr>
          <p:cNvSpPr txBox="1"/>
          <p:nvPr/>
        </p:nvSpPr>
        <p:spPr>
          <a:xfrm>
            <a:off x="7849018" y="2306762"/>
            <a:ext cx="3313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dirty="0">
                <a:solidFill>
                  <a:srgbClr val="414645"/>
                </a:solidFill>
                <a:latin typeface="Georgia"/>
              </a:rPr>
              <a:t>Семинары и конференции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97EF82-50E3-A988-CFF6-8211E89708C9}"/>
              </a:ext>
            </a:extLst>
          </p:cNvPr>
          <p:cNvSpPr txBox="1"/>
          <p:nvPr/>
        </p:nvSpPr>
        <p:spPr>
          <a:xfrm>
            <a:off x="7928990" y="3081979"/>
            <a:ext cx="3313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dirty="0">
                <a:solidFill>
                  <a:srgbClr val="414645"/>
                </a:solidFill>
                <a:latin typeface="Georgia"/>
              </a:rPr>
              <a:t>Тематические встречи</a:t>
            </a:r>
          </a:p>
        </p:txBody>
      </p:sp>
      <p:sp>
        <p:nvSpPr>
          <p:cNvPr id="26" name="Oval 8">
            <a:extLst>
              <a:ext uri="{FF2B5EF4-FFF2-40B4-BE49-F238E27FC236}">
                <a16:creationId xmlns:a16="http://schemas.microsoft.com/office/drawing/2014/main" id="{CBA26563-EBC9-BBB2-75EB-C3761BE4DD50}"/>
              </a:ext>
            </a:extLst>
          </p:cNvPr>
          <p:cNvSpPr/>
          <p:nvPr/>
        </p:nvSpPr>
        <p:spPr>
          <a:xfrm>
            <a:off x="7516958" y="3179110"/>
            <a:ext cx="175070" cy="175070"/>
          </a:xfrm>
          <a:prstGeom prst="ellipse">
            <a:avLst/>
          </a:prstGeom>
          <a:solidFill>
            <a:srgbClr val="8C90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1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534564" y="251936"/>
            <a:ext cx="6519672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БУДЕМ РАДЫ ПОМОЧЬ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4564" y="1221774"/>
            <a:ext cx="658368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0" i="0" dirty="0" err="1">
                <a:solidFill>
                  <a:srgbClr val="414645"/>
                </a:solidFill>
                <a:latin typeface="Georgia"/>
              </a:rPr>
              <a:t>Ваше</a:t>
            </a:r>
            <a:r>
              <a:rPr sz="32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200" b="0" i="0" dirty="0" err="1">
                <a:solidFill>
                  <a:srgbClr val="414645"/>
                </a:solidFill>
                <a:latin typeface="Georgia"/>
              </a:rPr>
              <a:t>здоровье</a:t>
            </a:r>
            <a:r>
              <a:rPr sz="3200" b="0" i="0" dirty="0">
                <a:solidFill>
                  <a:srgbClr val="414645"/>
                </a:solidFill>
                <a:latin typeface="Georgia"/>
              </a:rPr>
              <a:t> —
</a:t>
            </a:r>
            <a:r>
              <a:rPr sz="3200" b="0" i="0" dirty="0" err="1">
                <a:solidFill>
                  <a:srgbClr val="414645"/>
                </a:solidFill>
                <a:latin typeface="Georgia"/>
              </a:rPr>
              <a:t>повод</a:t>
            </a:r>
            <a:r>
              <a:rPr sz="32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200" b="0" i="0" dirty="0" err="1">
                <a:solidFill>
                  <a:srgbClr val="414645"/>
                </a:solidFill>
                <a:latin typeface="Georgia"/>
              </a:rPr>
              <a:t>не</a:t>
            </a:r>
            <a:r>
              <a:rPr sz="3200" b="0" i="0" dirty="0">
                <a:solidFill>
                  <a:srgbClr val="414645"/>
                </a:solidFill>
                <a:latin typeface="Georgia"/>
              </a:rPr>
              <a:t> </a:t>
            </a:r>
            <a:r>
              <a:rPr sz="3200" b="0" i="0" dirty="0" err="1">
                <a:solidFill>
                  <a:srgbClr val="414645"/>
                </a:solidFill>
                <a:latin typeface="Georgia"/>
              </a:rPr>
              <a:t>откладывать</a:t>
            </a:r>
            <a:r>
              <a:rPr sz="3200" b="0" i="0" dirty="0">
                <a:solidFill>
                  <a:srgbClr val="414645"/>
                </a:solidFill>
                <a:latin typeface="Georgia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9064" y="2604783"/>
            <a:ext cx="8210393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 i="0" dirty="0" err="1">
                <a:solidFill>
                  <a:srgbClr val="525857"/>
                </a:solidFill>
                <a:latin typeface="Arial"/>
              </a:rPr>
              <a:t>Запишитесь</a:t>
            </a:r>
            <a:r>
              <a:rPr sz="22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525857"/>
                </a:solidFill>
                <a:latin typeface="Arial"/>
              </a:rPr>
              <a:t>на</a:t>
            </a:r>
            <a:r>
              <a:rPr sz="22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525857"/>
                </a:solidFill>
                <a:latin typeface="Arial"/>
              </a:rPr>
              <a:t>консультацию</a:t>
            </a:r>
            <a:r>
              <a:rPr sz="2200" b="0" i="0" dirty="0">
                <a:solidFill>
                  <a:srgbClr val="525857"/>
                </a:solidFill>
                <a:latin typeface="Arial"/>
              </a:rPr>
              <a:t> и </a:t>
            </a:r>
            <a:r>
              <a:rPr sz="2200" b="0" i="0" dirty="0" err="1">
                <a:solidFill>
                  <a:srgbClr val="525857"/>
                </a:solidFill>
                <a:latin typeface="Arial"/>
              </a:rPr>
              <a:t>начните</a:t>
            </a:r>
            <a:r>
              <a:rPr sz="2200" b="0" i="0" dirty="0">
                <a:solidFill>
                  <a:srgbClr val="525857"/>
                </a:solidFill>
                <a:latin typeface="Arial"/>
              </a:rPr>
              <a:t> с </a:t>
            </a:r>
            <a:r>
              <a:rPr sz="2200" b="0" i="0" dirty="0" err="1">
                <a:solidFill>
                  <a:srgbClr val="525857"/>
                </a:solidFill>
                <a:latin typeface="Georgia" panose="02040502050405020303" pitchFamily="18" charset="0"/>
              </a:rPr>
              <a:t>понятного</a:t>
            </a:r>
            <a:r>
              <a:rPr sz="2200" b="0" i="0" dirty="0">
                <a:solidFill>
                  <a:srgbClr val="525857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525857"/>
                </a:solidFill>
                <a:latin typeface="Arial"/>
              </a:rPr>
              <a:t>шага</a:t>
            </a:r>
            <a:r>
              <a:rPr sz="2200" b="0" i="0" dirty="0">
                <a:solidFill>
                  <a:srgbClr val="525857"/>
                </a:solidFill>
                <a:latin typeface="Arial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399" y="3339132"/>
            <a:ext cx="2118331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ТЕЛЕФОН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Ы</a:t>
            </a:r>
            <a:endParaRPr sz="2000" b="1" i="0" dirty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6746" y="3735227"/>
            <a:ext cx="4720854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2000" b="0" i="0" dirty="0" smtClean="0">
                <a:solidFill>
                  <a:srgbClr val="414645"/>
                </a:solidFill>
                <a:latin typeface="Georgia" panose="02040502050405020303" pitchFamily="18" charset="0"/>
              </a:rPr>
              <a:t>8-920-336-68-61</a:t>
            </a:r>
            <a:r>
              <a:rPr lang="ru-RU" sz="2000" b="0" i="0" dirty="0">
                <a:solidFill>
                  <a:srgbClr val="414645"/>
                </a:solidFill>
                <a:latin typeface="Georgia" panose="02040502050405020303" pitchFamily="18" charset="0"/>
              </a:rPr>
              <a:t>, </a:t>
            </a:r>
            <a:r>
              <a:rPr lang="ru-RU" sz="2000" b="0" i="0" dirty="0" smtClean="0">
                <a:solidFill>
                  <a:srgbClr val="414645"/>
                </a:solidFill>
                <a:latin typeface="Georgia" panose="02040502050405020303" pitchFamily="18" charset="0"/>
              </a:rPr>
              <a:t>8(4812)33-99-41</a:t>
            </a:r>
            <a:endParaRPr sz="2000" b="0" i="0" dirty="0">
              <a:solidFill>
                <a:srgbClr val="414645"/>
              </a:solidFill>
              <a:latin typeface="Georgia" panose="02040502050405020303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399" y="4372484"/>
            <a:ext cx="2077049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АДРЕС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6746" y="4809686"/>
            <a:ext cx="4624138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2000" b="0" i="0" dirty="0" err="1" smtClean="0">
                <a:solidFill>
                  <a:srgbClr val="414645"/>
                </a:solidFill>
                <a:latin typeface="Georgia" panose="02040502050405020303" pitchFamily="18" charset="0"/>
              </a:rPr>
              <a:t>г.Смоленск</a:t>
            </a:r>
            <a:r>
              <a:rPr lang="ru-RU" sz="2000" b="0" i="0" dirty="0">
                <a:solidFill>
                  <a:srgbClr val="414645"/>
                </a:solidFill>
                <a:latin typeface="Georgia" panose="02040502050405020303" pitchFamily="18" charset="0"/>
              </a:rPr>
              <a:t>, </a:t>
            </a:r>
            <a:r>
              <a:rPr lang="ru-RU" sz="2000" b="0" i="0" dirty="0" err="1">
                <a:solidFill>
                  <a:srgbClr val="414645"/>
                </a:solidFill>
                <a:latin typeface="Georgia" panose="02040502050405020303" pitchFamily="18" charset="0"/>
              </a:rPr>
              <a:t>ул.Николаева</a:t>
            </a:r>
            <a:r>
              <a:rPr lang="ru-RU" sz="2000" b="0" i="0" dirty="0">
                <a:solidFill>
                  <a:srgbClr val="414645"/>
                </a:solidFill>
                <a:latin typeface="Georgia" panose="02040502050405020303" pitchFamily="18" charset="0"/>
              </a:rPr>
              <a:t>, </a:t>
            </a:r>
            <a:r>
              <a:rPr lang="ru-RU" sz="2000" b="0" i="0" dirty="0" smtClean="0">
                <a:solidFill>
                  <a:srgbClr val="414645"/>
                </a:solidFill>
                <a:latin typeface="Georgia" panose="02040502050405020303" pitchFamily="18" charset="0"/>
              </a:rPr>
              <a:t>д.42</a:t>
            </a:r>
            <a:endParaRPr sz="2000" b="0" i="0" dirty="0">
              <a:solidFill>
                <a:srgbClr val="414645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6746" y="5364286"/>
            <a:ext cx="14630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САЙТ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9064" y="5779921"/>
            <a:ext cx="310896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2000" dirty="0" smtClean="0">
                <a:solidFill>
                  <a:srgbClr val="414645"/>
                </a:solidFill>
                <a:latin typeface="Georgia" panose="02040502050405020303" pitchFamily="18" charset="0"/>
              </a:rPr>
              <a:t>https</a:t>
            </a:r>
            <a:r>
              <a:rPr lang="en-US" sz="2000" dirty="0">
                <a:solidFill>
                  <a:srgbClr val="414645"/>
                </a:solidFill>
                <a:latin typeface="Georgia" panose="02040502050405020303" pitchFamily="18" charset="0"/>
              </a:rPr>
              <a:t>://</a:t>
            </a:r>
            <a:r>
              <a:rPr lang="en-US" sz="2000" dirty="0" smtClean="0">
                <a:solidFill>
                  <a:srgbClr val="414645"/>
                </a:solidFill>
                <a:latin typeface="Georgia" panose="02040502050405020303" pitchFamily="18" charset="0"/>
              </a:rPr>
              <a:t>medluka.ru</a:t>
            </a:r>
            <a:endParaRPr sz="2000" b="0" i="0" dirty="0">
              <a:solidFill>
                <a:srgbClr val="414645"/>
              </a:solidFill>
              <a:latin typeface="Georgia" panose="02040502050405020303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887265" y="844061"/>
            <a:ext cx="3112477" cy="568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D2BE2F9-3601-5ABF-0CA3-DD908C2A9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713" y="993530"/>
            <a:ext cx="2812221" cy="538968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CA93BE2-A5B2-52DA-D096-7D64731C8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906" y="3339132"/>
            <a:ext cx="3087415" cy="3286603"/>
          </a:xfrm>
          <a:prstGeom prst="rect">
            <a:avLst/>
          </a:prstGeom>
        </p:spPr>
      </p:pic>
      <p:pic>
        <p:nvPicPr>
          <p:cNvPr id="37" name="Picture 1" descr="01_контур.png">
            <a:extLst>
              <a:ext uri="{FF2B5EF4-FFF2-40B4-BE49-F238E27FC236}">
                <a16:creationId xmlns:a16="http://schemas.microsoft.com/office/drawing/2014/main" id="{38319F22-1856-4BC4-BBCC-4D58B1A50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06833">
            <a:off x="-30162" y="126757"/>
            <a:ext cx="1749593" cy="202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47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2850</TotalTime>
  <Words>493</Words>
  <Application>Microsoft Office PowerPoint</Application>
  <PresentationFormat>Широкоэкранный</PresentationFormat>
  <Paragraphs>148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Monotype Corsiva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МЦ Святого Луки</dc:creator>
  <cp:keywords/>
  <dc:description>generated using python-pptx</dc:description>
  <cp:lastModifiedBy>Администратор</cp:lastModifiedBy>
  <cp:revision>24</cp:revision>
  <dcterms:created xsi:type="dcterms:W3CDTF">2013-01-27T09:14:16Z</dcterms:created>
  <dcterms:modified xsi:type="dcterms:W3CDTF">2026-10-01T19:24:48Z</dcterms:modified>
  <cp:category/>
</cp:coreProperties>
</file>